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315" r:id="rId4"/>
    <p:sldId id="260" r:id="rId5"/>
    <p:sldId id="269" r:id="rId6"/>
    <p:sldId id="295" r:id="rId7"/>
    <p:sldId id="270" r:id="rId8"/>
    <p:sldId id="271" r:id="rId9"/>
    <p:sldId id="261" r:id="rId10"/>
    <p:sldId id="273" r:id="rId11"/>
    <p:sldId id="275" r:id="rId12"/>
    <p:sldId id="277" r:id="rId13"/>
    <p:sldId id="278" r:id="rId14"/>
    <p:sldId id="279" r:id="rId15"/>
    <p:sldId id="305" r:id="rId16"/>
    <p:sldId id="306" r:id="rId17"/>
    <p:sldId id="307" r:id="rId18"/>
    <p:sldId id="308" r:id="rId19"/>
    <p:sldId id="30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11" r:id="rId30"/>
    <p:sldId id="312" r:id="rId31"/>
    <p:sldId id="290" r:id="rId32"/>
    <p:sldId id="299" r:id="rId33"/>
    <p:sldId id="289" r:id="rId34"/>
    <p:sldId id="300" r:id="rId35"/>
    <p:sldId id="291" r:id="rId36"/>
    <p:sldId id="292" r:id="rId3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DEPENSES</a:t>
            </a:r>
            <a:endParaRPr lang="fr-FR" dirty="0"/>
          </a:p>
        </c:rich>
      </c:tx>
      <c:layout>
        <c:manualLayout>
          <c:xMode val="edge"/>
          <c:yMode val="edge"/>
          <c:x val="0.24268943861660974"/>
          <c:y val="6.715783547370333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301724829484126E-2"/>
          <c:y val="9.3308312651804212E-2"/>
          <c:w val="0.96766887424217185"/>
          <c:h val="0.896063740561020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Autofinancement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0-3D13-416A-8276-3167F23924EC}"/>
              </c:ext>
            </c:extLst>
          </c:dPt>
          <c:dLbls>
            <c:delete val="1"/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3.98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13-416A-8276-3167F23924E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Intérêts financiers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122070102811499E-2"/>
                  <c:y val="-2.1001232954274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3FA3F5-D70C-42F0-85DC-C5A6D0A1BE5C}" type="SERIESNAME">
                      <a:rPr lang="en-US" sz="900" smtClean="0"/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13-416A-8276-3167F23924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63820948605778449"/>
                      <c:h val="6.757138434835985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13-416A-8276-3167F23924E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Dépenses de gestion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81905022214205E-2"/>
                  <c:y val="1.30467265857749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792950-18C6-44D1-9D15-2A2D459F0E2A}" type="SERIES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D13-416A-8276-3167F23924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046552436469889"/>
                      <c:h val="0.3394017506133292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13-416A-8276-3167F23924E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72B32F-C7F7-4D60-9DE0-83B3B585DBE0}" type="SERIES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D13-416A-8276-3167F23924E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9908084429265689"/>
                      <c:h val="0.1600172744310398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13-416A-8276-3167F23924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2368312"/>
        <c:axId val="382372624"/>
      </c:barChart>
      <c:catAx>
        <c:axId val="382368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372624"/>
        <c:crosses val="autoZero"/>
        <c:auto val="1"/>
        <c:lblAlgn val="ctr"/>
        <c:lblOffset val="100"/>
        <c:noMultiLvlLbl val="0"/>
      </c:catAx>
      <c:valAx>
        <c:axId val="382372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236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RECETTES</a:t>
            </a:r>
            <a:endParaRPr lang="fr-FR" dirty="0"/>
          </a:p>
        </c:rich>
      </c:tx>
      <c:layout>
        <c:manualLayout>
          <c:xMode val="edge"/>
          <c:yMode val="edge"/>
          <c:x val="0.34466665796378732"/>
          <c:y val="4.16300205218411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747384837010745E-2"/>
          <c:y val="0"/>
          <c:w val="0.90251703271493255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Dotations de l'état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0AC-4673-9FBD-4E41A2EDDC3F}"/>
              </c:ext>
            </c:extLst>
          </c:dPt>
          <c:dLbls>
            <c:dLbl>
              <c:idx val="0"/>
              <c:layout>
                <c:manualLayout>
                  <c:x val="4.0361822875854131E-4"/>
                  <c:y val="-5.1770768486446373E-3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F8AD11-439F-4360-9E6A-7C3BB895710E}" type="SERIESNAME">
                      <a:rPr lang="en-US" sz="1050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AC-4673-9FBD-4E41A2EDDC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0442100732146777"/>
                      <c:h val="5.573589757408247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Feuil1!$B$2</c:f>
              <c:numCache>
                <c:formatCode>General</c:formatCode>
                <c:ptCount val="1"/>
                <c:pt idx="0">
                  <c:v>1178000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AC-4673-9FBD-4E41A2EDDC3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Autres produits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080391823004354E-17"/>
                  <c:y val="1.4060904237023553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128FA3-8FA4-451B-B2D6-241C68AAE56D}" type="SERIESNAME">
                      <a:rPr lang="en-US" sz="1000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AC-4673-9FBD-4E41A2EDDC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044303306041803"/>
                      <c:h val="0.16639293406075872"/>
                    </c:manualLayout>
                  </c15:layout>
                  <c15:dlblFieldTable/>
                  <c15:showDataLabelsRange val="1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Feuil1!$C$2</c:f>
              <c:numCache>
                <c:formatCode>General</c:formatCode>
                <c:ptCount val="1"/>
                <c:pt idx="0">
                  <c:v>4452000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AC-4673-9FBD-4E41A2EDDC3F}"/>
            </c:ext>
            <c:ext xmlns:c15="http://schemas.microsoft.com/office/drawing/2012/chart" uri="{02D57815-91ED-43cb-92C2-25804820EDAC}">
              <c15:datalabelsRange>
                <c15:f>Feuil1!$B$2:$E$2</c15:f>
                <c15:dlblRangeCache>
                  <c:ptCount val="4"/>
                  <c:pt idx="0">
                    <c:v>1178000</c:v>
                  </c:pt>
                  <c:pt idx="1">
                    <c:v>4452000</c:v>
                  </c:pt>
                  <c:pt idx="2">
                    <c:v>23587000</c:v>
                  </c:pt>
                  <c:pt idx="3">
                    <c:v>1,2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Impôts et taxes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Feuil1!$D$2</c:f>
              <c:numCache>
                <c:formatCode>General</c:formatCode>
                <c:ptCount val="1"/>
                <c:pt idx="0">
                  <c:v>23587000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AC-4673-9FBD-4E41A2EDDC3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Produits du domaine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Feuil1!$E$2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75-47F6-9A5F-92F854F8F7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2373016"/>
        <c:axId val="382369880"/>
      </c:barChart>
      <c:catAx>
        <c:axId val="382373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2369880"/>
        <c:crosses val="autoZero"/>
        <c:auto val="1"/>
        <c:lblAlgn val="ctr"/>
        <c:lblOffset val="100"/>
        <c:noMultiLvlLbl val="0"/>
      </c:catAx>
      <c:valAx>
        <c:axId val="382369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2373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DEPENSES</a:t>
            </a:r>
          </a:p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 sz="1400" dirty="0"/>
          </a:p>
        </c:rich>
      </c:tx>
      <c:layout>
        <c:manualLayout>
          <c:xMode val="edge"/>
          <c:yMode val="edge"/>
          <c:x val="0.42801881913163936"/>
          <c:y val="8.75337427053097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628204837483959"/>
          <c:y val="0"/>
          <c:w val="0.66284562823965409"/>
          <c:h val="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049884172446346"/>
                  <c:y val="-0.110724693325397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dirty="0"/>
                      <a:t>Remboursement</a:t>
                    </a:r>
                    <a:r>
                      <a:rPr lang="fr-FR" baseline="0" dirty="0"/>
                      <a:t> du capital et cautionnement </a:t>
                    </a:r>
                    <a:endParaRPr lang="fr-F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1B-43E9-B8C5-8BDE2F490A8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938226474532136"/>
                      <c:h val="0.120612279737987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77-43E1-8F0B-22AD480D9F6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2"/>
          <c:order val="1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77-43E1-8F0B-22AD480D9F6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4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71B-43E9-B8C5-8BDE2F490A81}"/>
              </c:ext>
            </c:extLst>
          </c:dPt>
          <c:dLbls>
            <c:dLbl>
              <c:idx val="0"/>
              <c:layout>
                <c:manualLayout>
                  <c:x val="6.7157967343680659E-4"/>
                  <c:y val="0.167782742790564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Dépenses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d’équipement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1B-43E9-B8C5-8BDE2F490A8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926069998789975"/>
                      <c:h val="0.19663359460828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677-43E1-8F0B-22AD480D9F6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2370272"/>
        <c:axId val="382370664"/>
      </c:barChart>
      <c:catAx>
        <c:axId val="38237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370664"/>
        <c:crosses val="autoZero"/>
        <c:auto val="1"/>
        <c:lblAlgn val="ctr"/>
        <c:lblOffset val="100"/>
        <c:noMultiLvlLbl val="0"/>
      </c:catAx>
      <c:valAx>
        <c:axId val="382370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237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RECETTES</a:t>
            </a:r>
            <a:endParaRPr lang="fr-FR" dirty="0"/>
          </a:p>
        </c:rich>
      </c:tx>
      <c:layout>
        <c:manualLayout>
          <c:xMode val="edge"/>
          <c:yMode val="edge"/>
          <c:x val="0.42608581443545163"/>
          <c:y val="5.881142313021689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097321925208965"/>
          <c:y val="2.0652361831255454E-2"/>
          <c:w val="0.7690932092405951"/>
          <c:h val="0.97385914715064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Subventions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802363833080951E-3"/>
                  <c:y val="1.1372208850797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9EBBE6-2C29-4098-B080-56A5507CD731}" type="SERIES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0F-4E2C-8BB3-BDFB39F2581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992507538246026"/>
                      <c:h val="0.1686871131703606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0F-4E2C-8BB3-BDFB39F25814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Ressources propres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0505ED-A4D2-4D04-BC4F-A44FBD43FCF5}" type="SERIES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70F-4E2C-8BB3-BDFB39F2581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5337957963932057"/>
                      <c:h val="0.352981961354995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0F-4E2C-8BB3-BDFB39F25814}"/>
            </c:ext>
          </c:extLst>
        </c:ser>
        <c:ser>
          <c:idx val="4"/>
          <c:order val="2"/>
          <c:tx>
            <c:strRef>
              <c:f>Feuil1!$E$1</c:f>
              <c:strCache>
                <c:ptCount val="1"/>
                <c:pt idx="0">
                  <c:v>Autofinancement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55E62430-A8E9-4A53-98F5-8389D52D2855}" type="SERIESNAME">
                      <a:rPr lang="en-US" sz="90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 DE SÉRIE]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45-45B8-BD32-C3BBF4603EE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5243333540409916"/>
                      <c:h val="0.1335328774186952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3.98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70F-4E2C-8BB3-BDFB39F258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2373800"/>
        <c:axId val="382374584"/>
      </c:barChart>
      <c:catAx>
        <c:axId val="382373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2374584"/>
        <c:crosses val="autoZero"/>
        <c:auto val="1"/>
        <c:lblAlgn val="ctr"/>
        <c:lblOffset val="100"/>
        <c:noMultiLvlLbl val="0"/>
      </c:catAx>
      <c:valAx>
        <c:axId val="382374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237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Masse salariale globale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359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CA-496D-B45A-DB914C6D796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215686274509803E-3"/>
                  <c:y val="-1.947355372688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CA-496D-B45A-DB914C6D796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971591786320821E-3"/>
                  <c:y val="-2.020896703632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CA-496D-B45A-DB914C6D796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148148148148147E-3"/>
                  <c:y val="-1.1904761904761941E-2"/>
                </c:manualLayout>
              </c:layout>
              <c:tx>
                <c:rich>
                  <a:bodyPr/>
                  <a:lstStyle/>
                  <a:p>
                    <a:fld id="{31C42778-EA56-45C5-AE94-F48DFE9264B0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CA-496D-B45A-DB914C6D796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Feuil1!$A$2:$A$6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Feuil1!$B$2:$B$6</c:f>
              <c:numCache>
                <c:formatCode>"€"#,##0_);[Red]\("€"#,##0\)</c:formatCode>
                <c:ptCount val="5"/>
                <c:pt idx="0">
                  <c:v>13812781</c:v>
                </c:pt>
                <c:pt idx="1">
                  <c:v>13979000</c:v>
                </c:pt>
                <c:pt idx="2">
                  <c:v>13471000</c:v>
                </c:pt>
                <c:pt idx="3">
                  <c:v>13687000</c:v>
                </c:pt>
                <c:pt idx="4">
                  <c:v>14124774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CA-496D-B45A-DB914C6D7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452480"/>
        <c:axId val="386452872"/>
      </c:barChar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Evolution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ECA-496D-B45A-DB914C6D796E}"/>
              </c:ext>
            </c:extLst>
          </c:dPt>
          <c:cat>
            <c:numRef>
              <c:f>Feuil1!$A$2:$A$6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Feuil1!$C$2:$C$6</c:f>
              <c:numCache>
                <c:formatCode>"€"#,##0_);[Red]\("€"#,##0\)</c:formatCode>
                <c:ptCount val="5"/>
                <c:pt idx="0">
                  <c:v>13812781</c:v>
                </c:pt>
                <c:pt idx="1">
                  <c:v>13979000</c:v>
                </c:pt>
                <c:pt idx="2">
                  <c:v>13471000</c:v>
                </c:pt>
                <c:pt idx="3">
                  <c:v>13687000</c:v>
                </c:pt>
                <c:pt idx="4">
                  <c:v>14124774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ECA-496D-B45A-DB914C6D7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452480"/>
        <c:axId val="386452872"/>
      </c:lineChart>
      <c:catAx>
        <c:axId val="3864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452872"/>
        <c:crosses val="autoZero"/>
        <c:auto val="1"/>
        <c:lblAlgn val="ctr"/>
        <c:lblOffset val="100"/>
        <c:noMultiLvlLbl val="0"/>
      </c:catAx>
      <c:valAx>
        <c:axId val="386452872"/>
        <c:scaling>
          <c:orientation val="minMax"/>
          <c:min val="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4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92392096821231E-2"/>
          <c:y val="0.82542744656917888"/>
          <c:w val="0.95889289880431616"/>
          <c:h val="0.15076302962129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Dépenses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de </a:t>
            </a:r>
            <a:r>
              <a:rPr lang="en-US" dirty="0" err="1"/>
              <a:t>fonctionnement</a:t>
            </a:r>
            <a:r>
              <a:rPr lang="en-US" dirty="0"/>
              <a:t> et</a:t>
            </a:r>
            <a:r>
              <a:rPr lang="en-US" baseline="0" dirty="0"/>
              <a:t> </a:t>
            </a:r>
            <a:r>
              <a:rPr lang="en-US" baseline="0" dirty="0" err="1"/>
              <a:t>d’investissement</a:t>
            </a:r>
            <a:endParaRPr lang="en-US" baseline="0" dirty="0"/>
          </a:p>
          <a:p>
            <a:pPr algn="ctr">
              <a:defRPr/>
            </a:pPr>
            <a:r>
              <a:rPr lang="en-US" sz="1200" baseline="0" dirty="0"/>
              <a:t>Hors Gestion financière</a:t>
            </a:r>
          </a:p>
          <a:p>
            <a:pPr algn="ctr">
              <a:defRPr/>
            </a:pPr>
            <a:r>
              <a:rPr lang="en-US" dirty="0"/>
              <a:t>(30,1M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€)   </a:t>
            </a:r>
            <a:endParaRPr lang="en-US" dirty="0"/>
          </a:p>
          <a:p>
            <a:pPr algn="ctr">
              <a:defRPr/>
            </a:pPr>
            <a:endParaRPr lang="en-US" sz="1200" dirty="0"/>
          </a:p>
        </c:rich>
      </c:tx>
      <c:layout>
        <c:manualLayout>
          <c:xMode val="edge"/>
          <c:yMode val="edge"/>
          <c:x val="0.221729102832111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1626734877520908"/>
          <c:y val="0.13008256264390206"/>
          <c:w val="0.38914865396560483"/>
          <c:h val="0.7033152542252281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Dépenses de fonctionnement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16-4B09-8708-5B047BC34A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16-4B09-8708-5B047BC34A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16-4B09-8708-5B047BC34A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16-4B09-8708-5B047BC34A4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16-4B09-8708-5B047BC34A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16-4B09-8708-5B047BC34A4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16-4B09-8708-5B047BC34A4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16-4B09-8708-5B047BC34A4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316-4B09-8708-5B047BC34A4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316-4B09-8708-5B047BC34A4C}"/>
              </c:ext>
            </c:extLst>
          </c:dPt>
          <c:dPt>
            <c:idx val="10"/>
            <c:bubble3D val="0"/>
            <c:spPr>
              <a:solidFill>
                <a:srgbClr val="9E00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316-4B09-8708-5B047BC34A4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316-4B09-8708-5B047BC34A4C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Feuil1!$A$2:$A$13</c:f>
              <c:strCache>
                <c:ptCount val="12"/>
                <c:pt idx="0">
                  <c:v>Moyens mutualisés</c:v>
                </c:pt>
                <c:pt idx="1">
                  <c:v>Amélioration du cadre de vie et urbain</c:v>
                </c:pt>
                <c:pt idx="2">
                  <c:v>Pilotage et gestion des ressources</c:v>
                </c:pt>
                <c:pt idx="3">
                  <c:v>Citoyenneté et accès au service public</c:v>
                </c:pt>
                <c:pt idx="4">
                  <c:v>Culture, traditions et patrimoine historique</c:v>
                </c:pt>
                <c:pt idx="5">
                  <c:v>Sécurité</c:v>
                </c:pt>
                <c:pt idx="6">
                  <c:v>Sport</c:v>
                </c:pt>
                <c:pt idx="7">
                  <c:v>Education</c:v>
                </c:pt>
                <c:pt idx="8">
                  <c:v>Soutien aux associations</c:v>
                </c:pt>
                <c:pt idx="9">
                  <c:v>Jeunesse et solidarité</c:v>
                </c:pt>
                <c:pt idx="10">
                  <c:v>Aménagement et de développement durable/accessibilité PMR</c:v>
                </c:pt>
                <c:pt idx="11">
                  <c:v>Attractivité du territoire</c:v>
                </c:pt>
              </c:strCache>
            </c:strRef>
          </c:cat>
          <c:val>
            <c:numRef>
              <c:f>Feuil1!$B$2:$B$13</c:f>
              <c:numCache>
                <c:formatCode>0.00%</c:formatCode>
                <c:ptCount val="12"/>
                <c:pt idx="0">
                  <c:v>0.19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0.1</c:v>
                </c:pt>
                <c:pt idx="4">
                  <c:v>0.1</c:v>
                </c:pt>
                <c:pt idx="5">
                  <c:v>0.08</c:v>
                </c:pt>
                <c:pt idx="6">
                  <c:v>0.08</c:v>
                </c:pt>
                <c:pt idx="7">
                  <c:v>0.06</c:v>
                </c:pt>
                <c:pt idx="8">
                  <c:v>0.06</c:v>
                </c:pt>
                <c:pt idx="9">
                  <c:v>0.03</c:v>
                </c:pt>
                <c:pt idx="10">
                  <c:v>0.03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316-4B09-8708-5B047BC34A4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94759989727687"/>
          <c:y val="0.14779104695246428"/>
          <c:w val="0.31413568849538126"/>
          <c:h val="0.776174978127734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A0A6E-6896-4160-B48A-4C912F55F141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2B19922-6BAC-4034-BB1E-5CAC3D3333B2}">
      <dgm:prSet phldrT="[Texte]" custT="1"/>
      <dgm:spPr/>
      <dgm:t>
        <a:bodyPr/>
        <a:lstStyle/>
        <a:p>
          <a:pPr rtl="0"/>
          <a:r>
            <a:rPr kumimoji="0" lang="fr-FR" sz="2800" b="1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Les facteurs de la variation de la Masse Salariale</a:t>
          </a:r>
          <a:r>
            <a:rPr kumimoji="0" lang="fr-FR" sz="3200" b="1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 </a:t>
          </a:r>
          <a:r>
            <a:rPr kumimoji="0" lang="fr-FR" sz="2200" b="0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:                                                                       </a:t>
          </a:r>
          <a:endParaRPr lang="fr-FR" sz="2200" dirty="0"/>
        </a:p>
      </dgm:t>
    </dgm:pt>
    <dgm:pt modelId="{EDED9747-15E7-43A4-ABBD-A45409BDA68E}" type="parTrans" cxnId="{3C9FE08C-1D73-44F4-8A26-18F19C2377F3}">
      <dgm:prSet/>
      <dgm:spPr/>
      <dgm:t>
        <a:bodyPr/>
        <a:lstStyle/>
        <a:p>
          <a:endParaRPr lang="fr-FR"/>
        </a:p>
      </dgm:t>
    </dgm:pt>
    <dgm:pt modelId="{CE225268-C0D0-496E-949A-5F5E9596CD8A}" type="sibTrans" cxnId="{3C9FE08C-1D73-44F4-8A26-18F19C2377F3}">
      <dgm:prSet/>
      <dgm:spPr/>
      <dgm:t>
        <a:bodyPr/>
        <a:lstStyle/>
        <a:p>
          <a:endParaRPr lang="fr-FR"/>
        </a:p>
      </dgm:t>
    </dgm:pt>
    <dgm:pt modelId="{43F8F997-17E0-41F5-BE71-9A8E01455A0F}">
      <dgm:prSet custT="1"/>
      <dgm:spPr/>
      <dgm:t>
        <a:bodyPr/>
        <a:lstStyle/>
        <a:p>
          <a:pPr algn="l" rtl="0"/>
          <a:r>
            <a:rPr lang="fr-FR" sz="1600" b="1">
              <a:latin typeface="Gill Sans MT" panose="020B0502020104020203"/>
            </a:rPr>
            <a:t>DES FACTEURS EXOGÈNES </a:t>
          </a:r>
          <a:r>
            <a:rPr lang="fr-FR" sz="1600">
              <a:latin typeface="Gill Sans MT" panose="020B0502020104020203"/>
            </a:rPr>
            <a:t>:</a:t>
          </a:r>
          <a:endParaRPr lang="fr-FR" sz="1400">
            <a:latin typeface="Gill Sans MT" panose="020B0502020104020203"/>
          </a:endParaRPr>
        </a:p>
        <a:p>
          <a:pPr algn="l" rtl="0"/>
          <a:r>
            <a:rPr lang="fr-FR" sz="1600">
              <a:latin typeface="Gill Sans MT" panose="020B0502020104020203"/>
            </a:rPr>
            <a:t>La conséquence de décisions nationales</a:t>
          </a:r>
          <a:endParaRPr lang="fr-FR" sz="1600" dirty="0">
            <a:latin typeface="Gill Sans MT" panose="020B0502020104020203"/>
          </a:endParaRPr>
        </a:p>
      </dgm:t>
    </dgm:pt>
    <dgm:pt modelId="{BACFA06C-A724-490C-8A6E-D50895F091EC}" type="parTrans" cxnId="{363A0B1A-73AF-491C-A330-4FEDBEAEB5DC}">
      <dgm:prSet/>
      <dgm:spPr/>
      <dgm:t>
        <a:bodyPr/>
        <a:lstStyle/>
        <a:p>
          <a:endParaRPr lang="fr-FR"/>
        </a:p>
      </dgm:t>
    </dgm:pt>
    <dgm:pt modelId="{2BF6E794-5CC3-4574-A7E2-369E180DEA4D}" type="sibTrans" cxnId="{363A0B1A-73AF-491C-A330-4FEDBEAEB5DC}">
      <dgm:prSet/>
      <dgm:spPr/>
      <dgm:t>
        <a:bodyPr/>
        <a:lstStyle/>
        <a:p>
          <a:endParaRPr lang="fr-FR"/>
        </a:p>
      </dgm:t>
    </dgm:pt>
    <dgm:pt modelId="{DC611FE6-9FCC-471C-8224-1663292D1739}">
      <dgm:prSet custT="1"/>
      <dgm:spPr/>
      <dgm:t>
        <a:bodyPr/>
        <a:lstStyle/>
        <a:p>
          <a:pPr algn="l" rtl="0"/>
          <a:r>
            <a:rPr kumimoji="0" lang="fr-FR" sz="1600" b="1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DES FACTEURS INTERNES </a:t>
          </a:r>
          <a:r>
            <a:rPr kumimoji="0" lang="fr-FR" sz="1200" b="0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: </a:t>
          </a:r>
        </a:p>
        <a:p>
          <a:pPr algn="l" rtl="0"/>
          <a:r>
            <a:rPr kumimoji="0" lang="fr-FR" sz="1400" b="0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Sur lesquels on peut plus ou moins agir</a:t>
          </a:r>
          <a:endParaRPr kumimoji="0" lang="fr-FR" sz="1600" b="0" i="0" u="none" strike="noStrike" cap="none" spc="0" normalizeH="0" noProof="0" dirty="0">
            <a:ln/>
            <a:effectLst/>
            <a:uLnTx/>
            <a:uFillTx/>
            <a:latin typeface="Gill Sans MT" panose="020B0502020104020203"/>
            <a:ea typeface="+mn-ea"/>
            <a:cs typeface="+mn-cs"/>
          </a:endParaRPr>
        </a:p>
      </dgm:t>
    </dgm:pt>
    <dgm:pt modelId="{351812FF-3E67-4717-808A-56D25867FBB2}" type="parTrans" cxnId="{FD868FD4-C310-4C38-907B-82CCE3178A69}">
      <dgm:prSet/>
      <dgm:spPr/>
      <dgm:t>
        <a:bodyPr/>
        <a:lstStyle/>
        <a:p>
          <a:endParaRPr lang="fr-FR"/>
        </a:p>
      </dgm:t>
    </dgm:pt>
    <dgm:pt modelId="{246EF92D-87D6-44D0-BC45-DE761523449C}" type="sibTrans" cxnId="{FD868FD4-C310-4C38-907B-82CCE3178A69}">
      <dgm:prSet/>
      <dgm:spPr/>
      <dgm:t>
        <a:bodyPr/>
        <a:lstStyle/>
        <a:p>
          <a:endParaRPr lang="fr-FR"/>
        </a:p>
      </dgm:t>
    </dgm:pt>
    <dgm:pt modelId="{1A10A784-55D1-416E-B995-A533AF4176E8}" type="pres">
      <dgm:prSet presAssocID="{256A0A6E-6896-4160-B48A-4C912F55F1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666027-CB11-411C-94DB-E65A17A8EBF0}" type="pres">
      <dgm:prSet presAssocID="{A2B19922-6BAC-4034-BB1E-5CAC3D3333B2}" presName="compNode" presStyleCnt="0"/>
      <dgm:spPr/>
    </dgm:pt>
    <dgm:pt modelId="{862B40D7-9CC8-497B-9E6C-5A63E175D20F}" type="pres">
      <dgm:prSet presAssocID="{A2B19922-6BAC-4034-BB1E-5CAC3D3333B2}" presName="aNode" presStyleLbl="bgShp" presStyleIdx="0" presStyleCnt="1" custScaleY="100000" custLinFactNeighborX="-6971" custLinFactNeighborY="-277"/>
      <dgm:spPr/>
      <dgm:t>
        <a:bodyPr/>
        <a:lstStyle/>
        <a:p>
          <a:endParaRPr lang="fr-FR"/>
        </a:p>
      </dgm:t>
    </dgm:pt>
    <dgm:pt modelId="{D7DA5223-61BA-4891-8BA7-D93CC987C708}" type="pres">
      <dgm:prSet presAssocID="{A2B19922-6BAC-4034-BB1E-5CAC3D3333B2}" presName="textNode" presStyleLbl="bgShp" presStyleIdx="0" presStyleCnt="1"/>
      <dgm:spPr/>
      <dgm:t>
        <a:bodyPr/>
        <a:lstStyle/>
        <a:p>
          <a:endParaRPr lang="fr-FR"/>
        </a:p>
      </dgm:t>
    </dgm:pt>
    <dgm:pt modelId="{6E3268F5-EB48-48F9-B5AE-6BA0248A99D5}" type="pres">
      <dgm:prSet presAssocID="{A2B19922-6BAC-4034-BB1E-5CAC3D3333B2}" presName="compChildNode" presStyleCnt="0"/>
      <dgm:spPr/>
    </dgm:pt>
    <dgm:pt modelId="{13F4BD8B-B447-4139-B191-D7BE5478BADA}" type="pres">
      <dgm:prSet presAssocID="{A2B19922-6BAC-4034-BB1E-5CAC3D3333B2}" presName="theInnerList" presStyleCnt="0"/>
      <dgm:spPr/>
    </dgm:pt>
    <dgm:pt modelId="{57A1F184-D045-4A06-A7AB-1B2A4DCFEA95}" type="pres">
      <dgm:prSet presAssocID="{43F8F997-17E0-41F5-BE71-9A8E01455A0F}" presName="childNode" presStyleLbl="node1" presStyleIdx="0" presStyleCnt="2" custScaleX="58432" custScaleY="137413" custLinFactNeighborX="0" custLinFactNeighborY="-83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737FD-AD1C-4C22-AEB5-C0495142D23E}" type="pres">
      <dgm:prSet presAssocID="{43F8F997-17E0-41F5-BE71-9A8E01455A0F}" presName="aSpace2" presStyleCnt="0"/>
      <dgm:spPr/>
    </dgm:pt>
    <dgm:pt modelId="{039D6193-854B-4F48-9B6D-8A121701699A}" type="pres">
      <dgm:prSet presAssocID="{DC611FE6-9FCC-471C-8224-1663292D1739}" presName="childNode" presStyleLbl="node1" presStyleIdx="1" presStyleCnt="2" custScaleX="58658" custScaleY="142265" custLinFactNeighborX="0" custLinFactNeighborY="-727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4BCEEF-0FFD-4B9D-B24E-F04DEB66BB14}" type="presOf" srcId="{A2B19922-6BAC-4034-BB1E-5CAC3D3333B2}" destId="{D7DA5223-61BA-4891-8BA7-D93CC987C708}" srcOrd="1" destOrd="0" presId="urn:microsoft.com/office/officeart/2005/8/layout/lProcess2"/>
    <dgm:cxn modelId="{8114E9E4-CDB1-4F8C-86DE-DD9988AB6813}" type="presOf" srcId="{256A0A6E-6896-4160-B48A-4C912F55F141}" destId="{1A10A784-55D1-416E-B995-A533AF4176E8}" srcOrd="0" destOrd="0" presId="urn:microsoft.com/office/officeart/2005/8/layout/lProcess2"/>
    <dgm:cxn modelId="{E2B7D209-B4C0-4FA4-8191-263806A41E1D}" type="presOf" srcId="{A2B19922-6BAC-4034-BB1E-5CAC3D3333B2}" destId="{862B40D7-9CC8-497B-9E6C-5A63E175D20F}" srcOrd="0" destOrd="0" presId="urn:microsoft.com/office/officeart/2005/8/layout/lProcess2"/>
    <dgm:cxn modelId="{363A0B1A-73AF-491C-A330-4FEDBEAEB5DC}" srcId="{A2B19922-6BAC-4034-BB1E-5CAC3D3333B2}" destId="{43F8F997-17E0-41F5-BE71-9A8E01455A0F}" srcOrd="0" destOrd="0" parTransId="{BACFA06C-A724-490C-8A6E-D50895F091EC}" sibTransId="{2BF6E794-5CC3-4574-A7E2-369E180DEA4D}"/>
    <dgm:cxn modelId="{3C9FE08C-1D73-44F4-8A26-18F19C2377F3}" srcId="{256A0A6E-6896-4160-B48A-4C912F55F141}" destId="{A2B19922-6BAC-4034-BB1E-5CAC3D3333B2}" srcOrd="0" destOrd="0" parTransId="{EDED9747-15E7-43A4-ABBD-A45409BDA68E}" sibTransId="{CE225268-C0D0-496E-949A-5F5E9596CD8A}"/>
    <dgm:cxn modelId="{7014A93F-9F40-4F50-88E2-03BF7EA462F8}" type="presOf" srcId="{43F8F997-17E0-41F5-BE71-9A8E01455A0F}" destId="{57A1F184-D045-4A06-A7AB-1B2A4DCFEA95}" srcOrd="0" destOrd="0" presId="urn:microsoft.com/office/officeart/2005/8/layout/lProcess2"/>
    <dgm:cxn modelId="{FD868FD4-C310-4C38-907B-82CCE3178A69}" srcId="{A2B19922-6BAC-4034-BB1E-5CAC3D3333B2}" destId="{DC611FE6-9FCC-471C-8224-1663292D1739}" srcOrd="1" destOrd="0" parTransId="{351812FF-3E67-4717-808A-56D25867FBB2}" sibTransId="{246EF92D-87D6-44D0-BC45-DE761523449C}"/>
    <dgm:cxn modelId="{CEE57BEB-7F1C-4103-9591-DA55495EB258}" type="presOf" srcId="{DC611FE6-9FCC-471C-8224-1663292D1739}" destId="{039D6193-854B-4F48-9B6D-8A121701699A}" srcOrd="0" destOrd="0" presId="urn:microsoft.com/office/officeart/2005/8/layout/lProcess2"/>
    <dgm:cxn modelId="{044253BF-DD3C-4762-BA0F-AE06174D2F5A}" type="presParOf" srcId="{1A10A784-55D1-416E-B995-A533AF4176E8}" destId="{D5666027-CB11-411C-94DB-E65A17A8EBF0}" srcOrd="0" destOrd="0" presId="urn:microsoft.com/office/officeart/2005/8/layout/lProcess2"/>
    <dgm:cxn modelId="{7E4F652E-5347-4D47-9198-870EA515987B}" type="presParOf" srcId="{D5666027-CB11-411C-94DB-E65A17A8EBF0}" destId="{862B40D7-9CC8-497B-9E6C-5A63E175D20F}" srcOrd="0" destOrd="0" presId="urn:microsoft.com/office/officeart/2005/8/layout/lProcess2"/>
    <dgm:cxn modelId="{B63538D9-338A-48D0-9B13-2540B36462D2}" type="presParOf" srcId="{D5666027-CB11-411C-94DB-E65A17A8EBF0}" destId="{D7DA5223-61BA-4891-8BA7-D93CC987C708}" srcOrd="1" destOrd="0" presId="urn:microsoft.com/office/officeart/2005/8/layout/lProcess2"/>
    <dgm:cxn modelId="{008733B0-A114-4CBA-B80B-AD41B64AD396}" type="presParOf" srcId="{D5666027-CB11-411C-94DB-E65A17A8EBF0}" destId="{6E3268F5-EB48-48F9-B5AE-6BA0248A99D5}" srcOrd="2" destOrd="0" presId="urn:microsoft.com/office/officeart/2005/8/layout/lProcess2"/>
    <dgm:cxn modelId="{38EE95F6-F8B6-417B-85B0-E0A6EF84947F}" type="presParOf" srcId="{6E3268F5-EB48-48F9-B5AE-6BA0248A99D5}" destId="{13F4BD8B-B447-4139-B191-D7BE5478BADA}" srcOrd="0" destOrd="0" presId="urn:microsoft.com/office/officeart/2005/8/layout/lProcess2"/>
    <dgm:cxn modelId="{EE468CF1-E3EA-4A0D-AC53-084F3D8C9B71}" type="presParOf" srcId="{13F4BD8B-B447-4139-B191-D7BE5478BADA}" destId="{57A1F184-D045-4A06-A7AB-1B2A4DCFEA95}" srcOrd="0" destOrd="0" presId="urn:microsoft.com/office/officeart/2005/8/layout/lProcess2"/>
    <dgm:cxn modelId="{44E376DB-41DA-472B-B792-2C8306A9AF4C}" type="presParOf" srcId="{13F4BD8B-B447-4139-B191-D7BE5478BADA}" destId="{B63737FD-AD1C-4C22-AEB5-C0495142D23E}" srcOrd="1" destOrd="0" presId="urn:microsoft.com/office/officeart/2005/8/layout/lProcess2"/>
    <dgm:cxn modelId="{2C78254D-F20F-41A9-97F1-40170AE883F2}" type="presParOf" srcId="{13F4BD8B-B447-4139-B191-D7BE5478BADA}" destId="{039D6193-854B-4F48-9B6D-8A12170169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A0A6E-6896-4160-B48A-4C912F55F141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A2B19922-6BAC-4034-BB1E-5CAC3D3333B2}">
      <dgm:prSet phldrT="[Texte]" custT="1"/>
      <dgm:spPr/>
      <dgm:t>
        <a:bodyPr/>
        <a:lstStyle/>
        <a:p>
          <a:pPr rtl="0"/>
          <a:r>
            <a:rPr kumimoji="0" lang="fr-FR" sz="2200" b="0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Les facteurs exogènes de l’augmentation:</a:t>
          </a:r>
          <a:endParaRPr lang="fr-FR" sz="2200" dirty="0"/>
        </a:p>
      </dgm:t>
    </dgm:pt>
    <dgm:pt modelId="{EDED9747-15E7-43A4-ABBD-A45409BDA68E}" type="parTrans" cxnId="{3C9FE08C-1D73-44F4-8A26-18F19C2377F3}">
      <dgm:prSet/>
      <dgm:spPr/>
      <dgm:t>
        <a:bodyPr/>
        <a:lstStyle/>
        <a:p>
          <a:endParaRPr lang="fr-FR"/>
        </a:p>
      </dgm:t>
    </dgm:pt>
    <dgm:pt modelId="{CE225268-C0D0-496E-949A-5F5E9596CD8A}" type="sibTrans" cxnId="{3C9FE08C-1D73-44F4-8A26-18F19C2377F3}">
      <dgm:prSet/>
      <dgm:spPr/>
      <dgm:t>
        <a:bodyPr/>
        <a:lstStyle/>
        <a:p>
          <a:endParaRPr lang="fr-FR"/>
        </a:p>
      </dgm:t>
    </dgm:pt>
    <dgm:pt modelId="{43F8F997-17E0-41F5-BE71-9A8E01455A0F}">
      <dgm:prSet custT="1"/>
      <dgm:spPr/>
      <dgm:t>
        <a:bodyPr/>
        <a:lstStyle/>
        <a:p>
          <a:pPr algn="l" rtl="0"/>
          <a:r>
            <a:rPr lang="fr-FR" sz="1400">
              <a:latin typeface="Gill Sans MT" panose="020B0502020104020203"/>
            </a:rPr>
            <a:t>Le dispositifs Parcours Professionnels, Carrières et Rémunérations (PPCR) </a:t>
          </a:r>
          <a:endParaRPr lang="fr-FR" sz="1400" dirty="0">
            <a:latin typeface="Gill Sans MT" panose="020B0502020104020203"/>
          </a:endParaRPr>
        </a:p>
      </dgm:t>
    </dgm:pt>
    <dgm:pt modelId="{BACFA06C-A724-490C-8A6E-D50895F091EC}" type="parTrans" cxnId="{363A0B1A-73AF-491C-A330-4FEDBEAEB5DC}">
      <dgm:prSet/>
      <dgm:spPr/>
      <dgm:t>
        <a:bodyPr/>
        <a:lstStyle/>
        <a:p>
          <a:endParaRPr lang="fr-FR"/>
        </a:p>
      </dgm:t>
    </dgm:pt>
    <dgm:pt modelId="{2BF6E794-5CC3-4574-A7E2-369E180DEA4D}" type="sibTrans" cxnId="{363A0B1A-73AF-491C-A330-4FEDBEAEB5DC}">
      <dgm:prSet/>
      <dgm:spPr/>
      <dgm:t>
        <a:bodyPr/>
        <a:lstStyle/>
        <a:p>
          <a:endParaRPr lang="fr-FR"/>
        </a:p>
      </dgm:t>
    </dgm:pt>
    <dgm:pt modelId="{AEE073B5-07C4-4AED-91DD-E7BA4CAFAFE5}">
      <dgm:prSet custT="1"/>
      <dgm:spPr/>
      <dgm:t>
        <a:bodyPr/>
        <a:lstStyle/>
        <a:p>
          <a:pPr algn="l" rtl="0"/>
          <a:r>
            <a:rPr kumimoji="0" lang="fr-FR" sz="1400" b="0" i="0" u="none" strike="noStrike" cap="none" spc="0" normalizeH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L’organisation d’élections (pas d’élection en 2018)</a:t>
          </a:r>
          <a:endParaRPr kumimoji="0" lang="fr-FR" sz="1400" b="0" i="0" u="none" strike="noStrike" cap="none" spc="0" normalizeH="0" noProof="0" dirty="0">
            <a:ln/>
            <a:effectLst/>
            <a:uLnTx/>
            <a:uFillTx/>
            <a:latin typeface="Gill Sans MT" panose="020B0502020104020203"/>
            <a:ea typeface="+mn-ea"/>
            <a:cs typeface="+mn-cs"/>
          </a:endParaRPr>
        </a:p>
      </dgm:t>
    </dgm:pt>
    <dgm:pt modelId="{4D228E0F-E240-4B09-A465-C4548F394390}" type="parTrans" cxnId="{AB284CB9-AE80-417F-8850-30A0CDE4358E}">
      <dgm:prSet/>
      <dgm:spPr/>
      <dgm:t>
        <a:bodyPr/>
        <a:lstStyle/>
        <a:p>
          <a:endParaRPr lang="fr-FR"/>
        </a:p>
      </dgm:t>
    </dgm:pt>
    <dgm:pt modelId="{CB5B929F-F975-43CC-8441-2340AB6FD523}" type="sibTrans" cxnId="{AB284CB9-AE80-417F-8850-30A0CDE4358E}">
      <dgm:prSet/>
      <dgm:spPr/>
      <dgm:t>
        <a:bodyPr/>
        <a:lstStyle/>
        <a:p>
          <a:endParaRPr lang="fr-FR"/>
        </a:p>
      </dgm:t>
    </dgm:pt>
    <dgm:pt modelId="{45006CA6-2461-45C7-8255-FDDFAB5920EC}">
      <dgm:prSet custT="1"/>
      <dgm:spPr/>
      <dgm:t>
        <a:bodyPr/>
        <a:lstStyle/>
        <a:p>
          <a:pPr algn="l" rtl="0"/>
          <a:r>
            <a:rPr kumimoji="0" lang="fr-FR" sz="1400" b="0" i="0" u="none" strike="noStrike" cap="none" spc="0" normalizeH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La journée de carence réintroduite en 2018 </a:t>
          </a:r>
        </a:p>
        <a:p>
          <a:pPr algn="l" rtl="0"/>
          <a:r>
            <a:rPr kumimoji="0" lang="fr-FR" sz="1400" b="0" i="0" u="none" strike="noStrike" cap="none" spc="0" normalizeH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(économie de </a:t>
          </a:r>
          <a:r>
            <a:rPr kumimoji="0" lang="fr-FR" sz="1400" b="1" i="0" u="none" strike="noStrike" cap="none" spc="0" normalizeH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14 000 €</a:t>
          </a:r>
          <a:r>
            <a:rPr kumimoji="0" lang="fr-FR" sz="1400" b="0" i="0" u="none" strike="noStrike" cap="none" spc="0" normalizeH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)</a:t>
          </a:r>
          <a:endParaRPr kumimoji="0" lang="fr-FR" sz="1400" b="0" i="0" u="none" strike="noStrike" cap="none" spc="0" normalizeH="0" noProof="0" dirty="0">
            <a:ln/>
            <a:effectLst/>
            <a:uLnTx/>
            <a:uFillTx/>
            <a:latin typeface="Gill Sans MT" panose="020B0502020104020203"/>
            <a:ea typeface="+mn-ea"/>
            <a:cs typeface="+mn-cs"/>
          </a:endParaRPr>
        </a:p>
      </dgm:t>
    </dgm:pt>
    <dgm:pt modelId="{FC9ECBB6-F7DC-4726-A164-E4FB3E80C851}" type="sibTrans" cxnId="{2E300E87-F6CE-47AE-9BA1-5FF693977A2D}">
      <dgm:prSet/>
      <dgm:spPr/>
      <dgm:t>
        <a:bodyPr/>
        <a:lstStyle/>
        <a:p>
          <a:endParaRPr lang="fr-FR"/>
        </a:p>
      </dgm:t>
    </dgm:pt>
    <dgm:pt modelId="{4B1A81E6-0EEA-4D97-A028-C11BB774FB17}" type="parTrans" cxnId="{2E300E87-F6CE-47AE-9BA1-5FF693977A2D}">
      <dgm:prSet/>
      <dgm:spPr/>
      <dgm:t>
        <a:bodyPr/>
        <a:lstStyle/>
        <a:p>
          <a:endParaRPr lang="fr-FR"/>
        </a:p>
      </dgm:t>
    </dgm:pt>
    <dgm:pt modelId="{11A67DE9-6AD3-4470-A76F-006C91C38F71}">
      <dgm:prSet custT="1"/>
      <dgm:spPr/>
      <dgm:t>
        <a:bodyPr/>
        <a:lstStyle/>
        <a:p>
          <a:pPr algn="l" rtl="0"/>
          <a:r>
            <a:rPr lang="fr-FR" sz="1400">
              <a:latin typeface="Gill Sans MT" panose="020B0502020104020203"/>
            </a:rPr>
            <a:t>La valeur du point d’indice des fonctionnaires</a:t>
          </a:r>
          <a:endParaRPr kumimoji="0" lang="fr-FR" sz="1400" b="0" i="0" u="none" strike="noStrike" cap="none" spc="0" normalizeH="0" noProof="0" dirty="0">
            <a:ln/>
            <a:effectLst/>
            <a:uLnTx/>
            <a:uFillTx/>
            <a:latin typeface="Gill Sans MT" panose="020B0502020104020203"/>
            <a:ea typeface="+mn-ea"/>
            <a:cs typeface="+mn-cs"/>
          </a:endParaRPr>
        </a:p>
      </dgm:t>
    </dgm:pt>
    <dgm:pt modelId="{BF080F89-8B8A-4805-9605-60C8005A82E5}" type="sibTrans" cxnId="{EB5F7715-BD0A-44C4-BBB5-DBD8CAB56671}">
      <dgm:prSet/>
      <dgm:spPr/>
      <dgm:t>
        <a:bodyPr/>
        <a:lstStyle/>
        <a:p>
          <a:endParaRPr lang="fr-FR"/>
        </a:p>
      </dgm:t>
    </dgm:pt>
    <dgm:pt modelId="{3C983E79-7E67-4840-8EF5-E3FB3F22B0DD}" type="parTrans" cxnId="{EB5F7715-BD0A-44C4-BBB5-DBD8CAB56671}">
      <dgm:prSet/>
      <dgm:spPr/>
      <dgm:t>
        <a:bodyPr/>
        <a:lstStyle/>
        <a:p>
          <a:endParaRPr lang="fr-FR"/>
        </a:p>
      </dgm:t>
    </dgm:pt>
    <dgm:pt modelId="{DC611FE6-9FCC-471C-8224-1663292D1739}">
      <dgm:prSet custT="1"/>
      <dgm:spPr/>
      <dgm:t>
        <a:bodyPr/>
        <a:lstStyle/>
        <a:p>
          <a:pPr algn="l" rtl="0"/>
          <a:r>
            <a:rPr kumimoji="0" lang="fr-FR" sz="1400" b="0" i="0" u="none" strike="noStrike" cap="none" spc="0" normalizeH="0" baseline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Le relèvement de</a:t>
          </a:r>
          <a:r>
            <a:rPr kumimoji="0" lang="fr-FR" sz="1400" b="0" i="0" u="none" strike="noStrike" cap="none" spc="0" normalizeH="0" noProof="0">
              <a:ln/>
              <a:effectLst/>
              <a:uLnTx/>
              <a:uFillTx/>
              <a:latin typeface="Gill Sans MT" panose="020B0502020104020203"/>
              <a:ea typeface="+mn-ea"/>
              <a:cs typeface="+mn-cs"/>
            </a:rPr>
            <a:t> certains taux de cotisation</a:t>
          </a:r>
          <a:endParaRPr kumimoji="0" lang="fr-FR" sz="1400" b="0" i="0" u="none" strike="noStrike" cap="none" spc="0" normalizeH="0" noProof="0" dirty="0">
            <a:ln/>
            <a:effectLst/>
            <a:uLnTx/>
            <a:uFillTx/>
            <a:latin typeface="Gill Sans MT" panose="020B0502020104020203"/>
            <a:ea typeface="+mn-ea"/>
            <a:cs typeface="+mn-cs"/>
          </a:endParaRPr>
        </a:p>
      </dgm:t>
    </dgm:pt>
    <dgm:pt modelId="{246EF92D-87D6-44D0-BC45-DE761523449C}" type="sibTrans" cxnId="{FD868FD4-C310-4C38-907B-82CCE3178A69}">
      <dgm:prSet/>
      <dgm:spPr/>
      <dgm:t>
        <a:bodyPr/>
        <a:lstStyle/>
        <a:p>
          <a:endParaRPr lang="fr-FR"/>
        </a:p>
      </dgm:t>
    </dgm:pt>
    <dgm:pt modelId="{351812FF-3E67-4717-808A-56D25867FBB2}" type="parTrans" cxnId="{FD868FD4-C310-4C38-907B-82CCE3178A69}">
      <dgm:prSet/>
      <dgm:spPr/>
      <dgm:t>
        <a:bodyPr/>
        <a:lstStyle/>
        <a:p>
          <a:endParaRPr lang="fr-FR"/>
        </a:p>
      </dgm:t>
    </dgm:pt>
    <dgm:pt modelId="{8103C2FC-1B49-4BCB-B8E7-C2B879183F06}">
      <dgm:prSet custT="1"/>
      <dgm:spPr/>
      <dgm:t>
        <a:bodyPr/>
        <a:lstStyle/>
        <a:p>
          <a:pPr algn="l" rtl="0"/>
          <a:r>
            <a:rPr lang="fr-FR" sz="1400">
              <a:latin typeface="Gill Sans MT" panose="020B0502020104020203"/>
            </a:rPr>
            <a:t>Les avancements d’échelon</a:t>
          </a:r>
          <a:endParaRPr lang="fr-FR" sz="1400" dirty="0">
            <a:latin typeface="Gill Sans MT" panose="020B0502020104020203"/>
          </a:endParaRPr>
        </a:p>
      </dgm:t>
    </dgm:pt>
    <dgm:pt modelId="{F997EC1D-DFDC-4022-970C-B760B2217328}" type="parTrans" cxnId="{ABA9A1A6-B4AD-4A1F-A5DC-C20C0168D5A0}">
      <dgm:prSet/>
      <dgm:spPr/>
      <dgm:t>
        <a:bodyPr/>
        <a:lstStyle/>
        <a:p>
          <a:endParaRPr lang="fr-FR"/>
        </a:p>
      </dgm:t>
    </dgm:pt>
    <dgm:pt modelId="{CC5D8703-B13C-4423-AE65-6941C7892F69}" type="sibTrans" cxnId="{ABA9A1A6-B4AD-4A1F-A5DC-C20C0168D5A0}">
      <dgm:prSet/>
      <dgm:spPr/>
      <dgm:t>
        <a:bodyPr/>
        <a:lstStyle/>
        <a:p>
          <a:endParaRPr lang="fr-FR"/>
        </a:p>
      </dgm:t>
    </dgm:pt>
    <dgm:pt modelId="{1A10A784-55D1-416E-B995-A533AF4176E8}" type="pres">
      <dgm:prSet presAssocID="{256A0A6E-6896-4160-B48A-4C912F55F1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666027-CB11-411C-94DB-E65A17A8EBF0}" type="pres">
      <dgm:prSet presAssocID="{A2B19922-6BAC-4034-BB1E-5CAC3D3333B2}" presName="compNode" presStyleCnt="0"/>
      <dgm:spPr/>
    </dgm:pt>
    <dgm:pt modelId="{862B40D7-9CC8-497B-9E6C-5A63E175D20F}" type="pres">
      <dgm:prSet presAssocID="{A2B19922-6BAC-4034-BB1E-5CAC3D3333B2}" presName="aNode" presStyleLbl="bgShp" presStyleIdx="0" presStyleCnt="1" custLinFactNeighborX="36867" custLinFactNeighborY="83"/>
      <dgm:spPr/>
      <dgm:t>
        <a:bodyPr/>
        <a:lstStyle/>
        <a:p>
          <a:endParaRPr lang="fr-FR"/>
        </a:p>
      </dgm:t>
    </dgm:pt>
    <dgm:pt modelId="{D7DA5223-61BA-4891-8BA7-D93CC987C708}" type="pres">
      <dgm:prSet presAssocID="{A2B19922-6BAC-4034-BB1E-5CAC3D3333B2}" presName="textNode" presStyleLbl="bgShp" presStyleIdx="0" presStyleCnt="1"/>
      <dgm:spPr/>
      <dgm:t>
        <a:bodyPr/>
        <a:lstStyle/>
        <a:p>
          <a:endParaRPr lang="fr-FR"/>
        </a:p>
      </dgm:t>
    </dgm:pt>
    <dgm:pt modelId="{6E3268F5-EB48-48F9-B5AE-6BA0248A99D5}" type="pres">
      <dgm:prSet presAssocID="{A2B19922-6BAC-4034-BB1E-5CAC3D3333B2}" presName="compChildNode" presStyleCnt="0"/>
      <dgm:spPr/>
    </dgm:pt>
    <dgm:pt modelId="{13F4BD8B-B447-4139-B191-D7BE5478BADA}" type="pres">
      <dgm:prSet presAssocID="{A2B19922-6BAC-4034-BB1E-5CAC3D3333B2}" presName="theInnerList" presStyleCnt="0"/>
      <dgm:spPr/>
    </dgm:pt>
    <dgm:pt modelId="{57A1F184-D045-4A06-A7AB-1B2A4DCFEA95}" type="pres">
      <dgm:prSet presAssocID="{43F8F997-17E0-41F5-BE71-9A8E01455A0F}" presName="childNode" presStyleLbl="node1" presStyleIdx="0" presStyleCnt="6" custScaleX="112409" custScaleY="2000000" custLinFactY="-587936" custLinFactNeighborY="-6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737FD-AD1C-4C22-AEB5-C0495142D23E}" type="pres">
      <dgm:prSet presAssocID="{43F8F997-17E0-41F5-BE71-9A8E01455A0F}" presName="aSpace2" presStyleCnt="0"/>
      <dgm:spPr/>
    </dgm:pt>
    <dgm:pt modelId="{1DB9E8A4-FCB1-4D5A-A93B-9916AAB3C566}" type="pres">
      <dgm:prSet presAssocID="{8103C2FC-1B49-4BCB-B8E7-C2B879183F06}" presName="childNode" presStyleLbl="node1" presStyleIdx="1" presStyleCnt="6" custScaleX="111866" custScaleY="1774329" custLinFactY="-457696" custLinFactNeighborX="249" custLinFactNeighborY="-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4F959E-2019-447E-99BE-9D3EF18E702E}" type="pres">
      <dgm:prSet presAssocID="{8103C2FC-1B49-4BCB-B8E7-C2B879183F06}" presName="aSpace2" presStyleCnt="0"/>
      <dgm:spPr/>
    </dgm:pt>
    <dgm:pt modelId="{039D6193-854B-4F48-9B6D-8A121701699A}" type="pres">
      <dgm:prSet presAssocID="{DC611FE6-9FCC-471C-8224-1663292D1739}" presName="childNode" presStyleLbl="node1" presStyleIdx="2" presStyleCnt="6" custScaleX="112409" custScaleY="2000000" custLinFactY="-361990" custLinFactNeighborX="273" custLinFactNeighborY="-4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4E8FE4-D04F-4712-AE17-D02F654C6B45}" type="pres">
      <dgm:prSet presAssocID="{DC611FE6-9FCC-471C-8224-1663292D1739}" presName="aSpace2" presStyleCnt="0"/>
      <dgm:spPr/>
    </dgm:pt>
    <dgm:pt modelId="{2B09EE5E-A717-490F-A1B0-95E0E11A4F9B}" type="pres">
      <dgm:prSet presAssocID="{11A67DE9-6AD3-4470-A76F-006C91C38F71}" presName="childNode" presStyleLbl="node1" presStyleIdx="3" presStyleCnt="6" custScaleX="112409" custScaleY="2000000" custLinFactY="-261468" custLinFactNeighborX="274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CCD822-7B03-41AB-AC41-E0E6C2CA83A3}" type="pres">
      <dgm:prSet presAssocID="{11A67DE9-6AD3-4470-A76F-006C91C38F71}" presName="aSpace2" presStyleCnt="0"/>
      <dgm:spPr/>
    </dgm:pt>
    <dgm:pt modelId="{CE9901C9-6DF4-482F-B56F-32064BA3D2B9}" type="pres">
      <dgm:prSet presAssocID="{45006CA6-2461-45C7-8255-FDDFAB5920EC}" presName="childNode" presStyleLbl="node1" presStyleIdx="4" presStyleCnt="6" custScaleX="112687" custScaleY="1722367" custLinFactY="-133653" custLinFactNeighborX="-75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9732BD-8332-41D6-9A21-3139B52A6E98}" type="pres">
      <dgm:prSet presAssocID="{45006CA6-2461-45C7-8255-FDDFAB5920EC}" presName="aSpace2" presStyleCnt="0"/>
      <dgm:spPr/>
    </dgm:pt>
    <dgm:pt modelId="{84EA8AE5-E606-40A3-B74B-E7187B4D1FBE}" type="pres">
      <dgm:prSet presAssocID="{AEE073B5-07C4-4AED-91DD-E7BA4CAFAFE5}" presName="childNode" presStyleLbl="node1" presStyleIdx="5" presStyleCnt="6" custScaleX="112547" custScaleY="19149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2873F0-8A52-4243-93A2-62B4224A47BB}" type="presOf" srcId="{45006CA6-2461-45C7-8255-FDDFAB5920EC}" destId="{CE9901C9-6DF4-482F-B56F-32064BA3D2B9}" srcOrd="0" destOrd="0" presId="urn:microsoft.com/office/officeart/2005/8/layout/lProcess2"/>
    <dgm:cxn modelId="{EB5F7715-BD0A-44C4-BBB5-DBD8CAB56671}" srcId="{A2B19922-6BAC-4034-BB1E-5CAC3D3333B2}" destId="{11A67DE9-6AD3-4470-A76F-006C91C38F71}" srcOrd="3" destOrd="0" parTransId="{3C983E79-7E67-4840-8EF5-E3FB3F22B0DD}" sibTransId="{BF080F89-8B8A-4805-9605-60C8005A82E5}"/>
    <dgm:cxn modelId="{B6300043-825C-45FB-9F24-B1EF5FA0B61D}" type="presOf" srcId="{AEE073B5-07C4-4AED-91DD-E7BA4CAFAFE5}" destId="{84EA8AE5-E606-40A3-B74B-E7187B4D1FBE}" srcOrd="0" destOrd="0" presId="urn:microsoft.com/office/officeart/2005/8/layout/lProcess2"/>
    <dgm:cxn modelId="{ABA9A1A6-B4AD-4A1F-A5DC-C20C0168D5A0}" srcId="{A2B19922-6BAC-4034-BB1E-5CAC3D3333B2}" destId="{8103C2FC-1B49-4BCB-B8E7-C2B879183F06}" srcOrd="1" destOrd="0" parTransId="{F997EC1D-DFDC-4022-970C-B760B2217328}" sibTransId="{CC5D8703-B13C-4423-AE65-6941C7892F69}"/>
    <dgm:cxn modelId="{6F4BCEEF-0FFD-4B9D-B24E-F04DEB66BB14}" type="presOf" srcId="{A2B19922-6BAC-4034-BB1E-5CAC3D3333B2}" destId="{D7DA5223-61BA-4891-8BA7-D93CC987C708}" srcOrd="1" destOrd="0" presId="urn:microsoft.com/office/officeart/2005/8/layout/lProcess2"/>
    <dgm:cxn modelId="{8114E9E4-CDB1-4F8C-86DE-DD9988AB6813}" type="presOf" srcId="{256A0A6E-6896-4160-B48A-4C912F55F141}" destId="{1A10A784-55D1-416E-B995-A533AF4176E8}" srcOrd="0" destOrd="0" presId="urn:microsoft.com/office/officeart/2005/8/layout/lProcess2"/>
    <dgm:cxn modelId="{2E300E87-F6CE-47AE-9BA1-5FF693977A2D}" srcId="{A2B19922-6BAC-4034-BB1E-5CAC3D3333B2}" destId="{45006CA6-2461-45C7-8255-FDDFAB5920EC}" srcOrd="4" destOrd="0" parTransId="{4B1A81E6-0EEA-4D97-A028-C11BB774FB17}" sibTransId="{FC9ECBB6-F7DC-4726-A164-E4FB3E80C851}"/>
    <dgm:cxn modelId="{E2B7D209-B4C0-4FA4-8191-263806A41E1D}" type="presOf" srcId="{A2B19922-6BAC-4034-BB1E-5CAC3D3333B2}" destId="{862B40D7-9CC8-497B-9E6C-5A63E175D20F}" srcOrd="0" destOrd="0" presId="urn:microsoft.com/office/officeart/2005/8/layout/lProcess2"/>
    <dgm:cxn modelId="{363A0B1A-73AF-491C-A330-4FEDBEAEB5DC}" srcId="{A2B19922-6BAC-4034-BB1E-5CAC3D3333B2}" destId="{43F8F997-17E0-41F5-BE71-9A8E01455A0F}" srcOrd="0" destOrd="0" parTransId="{BACFA06C-A724-490C-8A6E-D50895F091EC}" sibTransId="{2BF6E794-5CC3-4574-A7E2-369E180DEA4D}"/>
    <dgm:cxn modelId="{3C9FE08C-1D73-44F4-8A26-18F19C2377F3}" srcId="{256A0A6E-6896-4160-B48A-4C912F55F141}" destId="{A2B19922-6BAC-4034-BB1E-5CAC3D3333B2}" srcOrd="0" destOrd="0" parTransId="{EDED9747-15E7-43A4-ABBD-A45409BDA68E}" sibTransId="{CE225268-C0D0-496E-949A-5F5E9596CD8A}"/>
    <dgm:cxn modelId="{F67843E0-EEFA-4420-8628-3302B5836B9C}" type="presOf" srcId="{DC611FE6-9FCC-471C-8224-1663292D1739}" destId="{039D6193-854B-4F48-9B6D-8A121701699A}" srcOrd="0" destOrd="0" presId="urn:microsoft.com/office/officeart/2005/8/layout/lProcess2"/>
    <dgm:cxn modelId="{EFB8FECA-13B8-4B25-85AC-C9AC09C47C74}" type="presOf" srcId="{11A67DE9-6AD3-4470-A76F-006C91C38F71}" destId="{2B09EE5E-A717-490F-A1B0-95E0E11A4F9B}" srcOrd="0" destOrd="0" presId="urn:microsoft.com/office/officeart/2005/8/layout/lProcess2"/>
    <dgm:cxn modelId="{944166FB-E551-4CFC-A347-A6D07E1A9478}" type="presOf" srcId="{43F8F997-17E0-41F5-BE71-9A8E01455A0F}" destId="{57A1F184-D045-4A06-A7AB-1B2A4DCFEA95}" srcOrd="0" destOrd="0" presId="urn:microsoft.com/office/officeart/2005/8/layout/lProcess2"/>
    <dgm:cxn modelId="{FD868FD4-C310-4C38-907B-82CCE3178A69}" srcId="{A2B19922-6BAC-4034-BB1E-5CAC3D3333B2}" destId="{DC611FE6-9FCC-471C-8224-1663292D1739}" srcOrd="2" destOrd="0" parTransId="{351812FF-3E67-4717-808A-56D25867FBB2}" sibTransId="{246EF92D-87D6-44D0-BC45-DE761523449C}"/>
    <dgm:cxn modelId="{AB284CB9-AE80-417F-8850-30A0CDE4358E}" srcId="{A2B19922-6BAC-4034-BB1E-5CAC3D3333B2}" destId="{AEE073B5-07C4-4AED-91DD-E7BA4CAFAFE5}" srcOrd="5" destOrd="0" parTransId="{4D228E0F-E240-4B09-A465-C4548F394390}" sibTransId="{CB5B929F-F975-43CC-8441-2340AB6FD523}"/>
    <dgm:cxn modelId="{3E0A176F-EB01-4F2B-A4C4-8BBCFE771A40}" type="presOf" srcId="{8103C2FC-1B49-4BCB-B8E7-C2B879183F06}" destId="{1DB9E8A4-FCB1-4D5A-A93B-9916AAB3C566}" srcOrd="0" destOrd="0" presId="urn:microsoft.com/office/officeart/2005/8/layout/lProcess2"/>
    <dgm:cxn modelId="{044253BF-DD3C-4762-BA0F-AE06174D2F5A}" type="presParOf" srcId="{1A10A784-55D1-416E-B995-A533AF4176E8}" destId="{D5666027-CB11-411C-94DB-E65A17A8EBF0}" srcOrd="0" destOrd="0" presId="urn:microsoft.com/office/officeart/2005/8/layout/lProcess2"/>
    <dgm:cxn modelId="{7E4F652E-5347-4D47-9198-870EA515987B}" type="presParOf" srcId="{D5666027-CB11-411C-94DB-E65A17A8EBF0}" destId="{862B40D7-9CC8-497B-9E6C-5A63E175D20F}" srcOrd="0" destOrd="0" presId="urn:microsoft.com/office/officeart/2005/8/layout/lProcess2"/>
    <dgm:cxn modelId="{B63538D9-338A-48D0-9B13-2540B36462D2}" type="presParOf" srcId="{D5666027-CB11-411C-94DB-E65A17A8EBF0}" destId="{D7DA5223-61BA-4891-8BA7-D93CC987C708}" srcOrd="1" destOrd="0" presId="urn:microsoft.com/office/officeart/2005/8/layout/lProcess2"/>
    <dgm:cxn modelId="{008733B0-A114-4CBA-B80B-AD41B64AD396}" type="presParOf" srcId="{D5666027-CB11-411C-94DB-E65A17A8EBF0}" destId="{6E3268F5-EB48-48F9-B5AE-6BA0248A99D5}" srcOrd="2" destOrd="0" presId="urn:microsoft.com/office/officeart/2005/8/layout/lProcess2"/>
    <dgm:cxn modelId="{38EE95F6-F8B6-417B-85B0-E0A6EF84947F}" type="presParOf" srcId="{6E3268F5-EB48-48F9-B5AE-6BA0248A99D5}" destId="{13F4BD8B-B447-4139-B191-D7BE5478BADA}" srcOrd="0" destOrd="0" presId="urn:microsoft.com/office/officeart/2005/8/layout/lProcess2"/>
    <dgm:cxn modelId="{0C8F5BE9-1731-45BC-BFBA-5F65659501BB}" type="presParOf" srcId="{13F4BD8B-B447-4139-B191-D7BE5478BADA}" destId="{57A1F184-D045-4A06-A7AB-1B2A4DCFEA95}" srcOrd="0" destOrd="0" presId="urn:microsoft.com/office/officeart/2005/8/layout/lProcess2"/>
    <dgm:cxn modelId="{4053BEC2-146F-438C-9A94-EDF2A24F5EAF}" type="presParOf" srcId="{13F4BD8B-B447-4139-B191-D7BE5478BADA}" destId="{B63737FD-AD1C-4C22-AEB5-C0495142D23E}" srcOrd="1" destOrd="0" presId="urn:microsoft.com/office/officeart/2005/8/layout/lProcess2"/>
    <dgm:cxn modelId="{542B17C6-2C61-4EC1-911B-EFC014E88555}" type="presParOf" srcId="{13F4BD8B-B447-4139-B191-D7BE5478BADA}" destId="{1DB9E8A4-FCB1-4D5A-A93B-9916AAB3C566}" srcOrd="2" destOrd="0" presId="urn:microsoft.com/office/officeart/2005/8/layout/lProcess2"/>
    <dgm:cxn modelId="{36E62F38-2D7E-4DA6-BB0F-268BE008C195}" type="presParOf" srcId="{13F4BD8B-B447-4139-B191-D7BE5478BADA}" destId="{774F959E-2019-447E-99BE-9D3EF18E702E}" srcOrd="3" destOrd="0" presId="urn:microsoft.com/office/officeart/2005/8/layout/lProcess2"/>
    <dgm:cxn modelId="{AF0891B5-549E-4382-A0EC-7FF81B94D3DC}" type="presParOf" srcId="{13F4BD8B-B447-4139-B191-D7BE5478BADA}" destId="{039D6193-854B-4F48-9B6D-8A121701699A}" srcOrd="4" destOrd="0" presId="urn:microsoft.com/office/officeart/2005/8/layout/lProcess2"/>
    <dgm:cxn modelId="{57ACF714-A6FB-4D71-9D78-C07EDA4B6BF6}" type="presParOf" srcId="{13F4BD8B-B447-4139-B191-D7BE5478BADA}" destId="{834E8FE4-D04F-4712-AE17-D02F654C6B45}" srcOrd="5" destOrd="0" presId="urn:microsoft.com/office/officeart/2005/8/layout/lProcess2"/>
    <dgm:cxn modelId="{338442DE-8E9B-4B18-9D0B-536EA122F3C7}" type="presParOf" srcId="{13F4BD8B-B447-4139-B191-D7BE5478BADA}" destId="{2B09EE5E-A717-490F-A1B0-95E0E11A4F9B}" srcOrd="6" destOrd="0" presId="urn:microsoft.com/office/officeart/2005/8/layout/lProcess2"/>
    <dgm:cxn modelId="{F12CFE6E-AF3C-44A7-89CC-40CB1EBD9AEC}" type="presParOf" srcId="{13F4BD8B-B447-4139-B191-D7BE5478BADA}" destId="{FDCCD822-7B03-41AB-AC41-E0E6C2CA83A3}" srcOrd="7" destOrd="0" presId="urn:microsoft.com/office/officeart/2005/8/layout/lProcess2"/>
    <dgm:cxn modelId="{C8019BE9-6614-4D75-8EDA-2891D5D6BCC0}" type="presParOf" srcId="{13F4BD8B-B447-4139-B191-D7BE5478BADA}" destId="{CE9901C9-6DF4-482F-B56F-32064BA3D2B9}" srcOrd="8" destOrd="0" presId="urn:microsoft.com/office/officeart/2005/8/layout/lProcess2"/>
    <dgm:cxn modelId="{F2248E5C-6448-4F2D-B749-B6C2082C2A4F}" type="presParOf" srcId="{13F4BD8B-B447-4139-B191-D7BE5478BADA}" destId="{9F9732BD-8332-41D6-9A21-3139B52A6E98}" srcOrd="9" destOrd="0" presId="urn:microsoft.com/office/officeart/2005/8/layout/lProcess2"/>
    <dgm:cxn modelId="{04DE5232-953B-49E3-9705-0213EE7966BF}" type="presParOf" srcId="{13F4BD8B-B447-4139-B191-D7BE5478BADA}" destId="{84EA8AE5-E606-40A3-B74B-E7187B4D1FBE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6FB16-9395-400D-8159-F47BFDE85CE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94226-F396-4E86-9E58-D6B233EA8E65}">
      <dgm:prSet phldrT="[Texte]"/>
      <dgm:spPr>
        <a:xfrm>
          <a:off x="801538" y="1369791"/>
          <a:ext cx="1130249" cy="449462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Départs 2018 (20)</a:t>
          </a:r>
        </a:p>
      </dgm:t>
    </dgm:pt>
    <dgm:pt modelId="{6FF536D1-8625-4E13-B755-DF9E8BCAAA0A}" type="parTrans" cxnId="{F01970AD-3E97-46C5-AA62-A7307FCDD09A}">
      <dgm:prSet/>
      <dgm:spPr/>
      <dgm:t>
        <a:bodyPr/>
        <a:lstStyle/>
        <a:p>
          <a:pPr algn="l"/>
          <a:endParaRPr lang="en-US"/>
        </a:p>
      </dgm:t>
    </dgm:pt>
    <dgm:pt modelId="{B1639500-6EE3-4D7E-BACA-3D312B1E3E06}" type="sibTrans" cxnId="{F01970AD-3E97-46C5-AA62-A7307FCDD09A}">
      <dgm:prSet/>
      <dgm:spPr>
        <a:xfrm>
          <a:off x="1235746" y="803468"/>
          <a:ext cx="1390570" cy="1390570"/>
        </a:xfrm>
        <a:prstGeom prst="leftCircularArrow">
          <a:avLst>
            <a:gd name="adj1" fmla="val 3071"/>
            <a:gd name="adj2" fmla="val 377168"/>
            <a:gd name="adj3" fmla="val 2152679"/>
            <a:gd name="adj4" fmla="val 9024489"/>
            <a:gd name="adj5" fmla="val 3583"/>
          </a:avLst>
        </a:prstGeom>
      </dgm:spPr>
      <dgm:t>
        <a:bodyPr/>
        <a:lstStyle/>
        <a:p>
          <a:pPr algn="l"/>
          <a:endParaRPr lang="en-US"/>
        </a:p>
      </dgm:t>
    </dgm:pt>
    <dgm:pt modelId="{A470CE1C-8E9D-4D42-AD94-398410574B37}">
      <dgm:prSet phldrT="[Texte]"/>
      <dgm:spPr>
        <a:xfrm>
          <a:off x="518976" y="545776"/>
          <a:ext cx="1271530" cy="104874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11 retraites</a:t>
          </a:r>
        </a:p>
      </dgm:t>
    </dgm:pt>
    <dgm:pt modelId="{916FC306-436B-46B6-B7FA-DB3F8EB6058C}" type="parTrans" cxnId="{3AA4E641-AD54-4A37-BAAD-55CA47764194}">
      <dgm:prSet/>
      <dgm:spPr/>
      <dgm:t>
        <a:bodyPr/>
        <a:lstStyle/>
        <a:p>
          <a:pPr algn="l"/>
          <a:endParaRPr lang="en-US"/>
        </a:p>
      </dgm:t>
    </dgm:pt>
    <dgm:pt modelId="{6C829FF6-6108-4867-A62C-26DBC4A9698C}" type="sibTrans" cxnId="{3AA4E641-AD54-4A37-BAAD-55CA47764194}">
      <dgm:prSet/>
      <dgm:spPr/>
      <dgm:t>
        <a:bodyPr/>
        <a:lstStyle/>
        <a:p>
          <a:pPr algn="l"/>
          <a:endParaRPr lang="en-US"/>
        </a:p>
      </dgm:t>
    </dgm:pt>
    <dgm:pt modelId="{B9125F11-9339-4A65-8B0A-61A4A4F1B5AE}">
      <dgm:prSet phldrT="[Texte]"/>
      <dgm:spPr>
        <a:xfrm>
          <a:off x="2135134" y="545776"/>
          <a:ext cx="1271530" cy="104874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8 recrutements externes </a:t>
          </a:r>
        </a:p>
      </dgm:t>
    </dgm:pt>
    <dgm:pt modelId="{D14C77FD-8F66-4B9E-8894-2F4F09E69E93}" type="parTrans" cxnId="{C2CC7D13-5BD0-44C9-8CA3-F637A339CDA9}">
      <dgm:prSet/>
      <dgm:spPr/>
      <dgm:t>
        <a:bodyPr/>
        <a:lstStyle/>
        <a:p>
          <a:pPr algn="l"/>
          <a:endParaRPr lang="en-US"/>
        </a:p>
      </dgm:t>
    </dgm:pt>
    <dgm:pt modelId="{AA599E5B-79C7-4E23-AE74-347F7EF9C59A}" type="sibTrans" cxnId="{C2CC7D13-5BD0-44C9-8CA3-F637A339CDA9}">
      <dgm:prSet/>
      <dgm:spPr/>
      <dgm:t>
        <a:bodyPr/>
        <a:lstStyle/>
        <a:p>
          <a:pPr algn="l"/>
          <a:endParaRPr lang="en-US"/>
        </a:p>
      </dgm:t>
    </dgm:pt>
    <dgm:pt modelId="{6C32795D-7665-4053-B3B9-5BF2DC200EF4}">
      <dgm:prSet phldrT="[Texte]"/>
      <dgm:spPr>
        <a:xfrm>
          <a:off x="2417696" y="321044"/>
          <a:ext cx="1130249" cy="449462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Recrutements 2018 (15)</a:t>
          </a:r>
        </a:p>
      </dgm:t>
    </dgm:pt>
    <dgm:pt modelId="{029BE315-3C47-41FE-BE74-3758AF155038}" type="sibTrans" cxnId="{2ADBBF82-10FE-4D53-A579-D98FB769B57A}">
      <dgm:prSet/>
      <dgm:spPr/>
      <dgm:t>
        <a:bodyPr/>
        <a:lstStyle/>
        <a:p>
          <a:pPr algn="l"/>
          <a:endParaRPr lang="en-US"/>
        </a:p>
      </dgm:t>
    </dgm:pt>
    <dgm:pt modelId="{76F6D2CB-D5F7-4DF2-9001-5265BEF4B830}" type="parTrans" cxnId="{2ADBBF82-10FE-4D53-A579-D98FB769B57A}">
      <dgm:prSet/>
      <dgm:spPr/>
      <dgm:t>
        <a:bodyPr/>
        <a:lstStyle/>
        <a:p>
          <a:pPr algn="l"/>
          <a:endParaRPr lang="en-US"/>
        </a:p>
      </dgm:t>
    </dgm:pt>
    <dgm:pt modelId="{4BA06B44-DF98-49D6-A2A5-BBAD5C5D2E3C}">
      <dgm:prSet phldrT="[Texte]"/>
      <dgm:spPr>
        <a:xfrm>
          <a:off x="2135134" y="545776"/>
          <a:ext cx="1271530" cy="104874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6 perennisations</a:t>
          </a:r>
        </a:p>
      </dgm:t>
    </dgm:pt>
    <dgm:pt modelId="{507EE0A1-D367-4EB5-A8E4-A99576EEBB7B}" type="parTrans" cxnId="{61E0DDF6-4BA1-4369-92EA-3F3FAB96E5B4}">
      <dgm:prSet/>
      <dgm:spPr/>
      <dgm:t>
        <a:bodyPr/>
        <a:lstStyle/>
        <a:p>
          <a:pPr algn="l"/>
          <a:endParaRPr lang="fr-FR"/>
        </a:p>
      </dgm:t>
    </dgm:pt>
    <dgm:pt modelId="{D579FB62-D734-48FF-A960-6B13FEDE516B}" type="sibTrans" cxnId="{61E0DDF6-4BA1-4369-92EA-3F3FAB96E5B4}">
      <dgm:prSet/>
      <dgm:spPr/>
      <dgm:t>
        <a:bodyPr/>
        <a:lstStyle/>
        <a:p>
          <a:pPr algn="l"/>
          <a:endParaRPr lang="fr-FR"/>
        </a:p>
      </dgm:t>
    </dgm:pt>
    <dgm:pt modelId="{CE5ABD23-6F78-46C4-A280-870C21FF6DA2}">
      <dgm:prSet phldrT="[Texte]"/>
      <dgm:spPr>
        <a:xfrm>
          <a:off x="518976" y="545776"/>
          <a:ext cx="1271530" cy="104874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1  décès</a:t>
          </a:r>
        </a:p>
      </dgm:t>
    </dgm:pt>
    <dgm:pt modelId="{55F42F2A-2AF8-418B-8833-F792B76FE978}" type="parTrans" cxnId="{D9198B03-96CF-4263-91B7-3F653A64D68F}">
      <dgm:prSet/>
      <dgm:spPr/>
      <dgm:t>
        <a:bodyPr/>
        <a:lstStyle/>
        <a:p>
          <a:pPr algn="l"/>
          <a:endParaRPr lang="fr-FR"/>
        </a:p>
      </dgm:t>
    </dgm:pt>
    <dgm:pt modelId="{9FE4E9DC-B7A3-42BE-B1CC-35E2012F1F16}" type="sibTrans" cxnId="{D9198B03-96CF-4263-91B7-3F653A64D68F}">
      <dgm:prSet/>
      <dgm:spPr/>
      <dgm:t>
        <a:bodyPr/>
        <a:lstStyle/>
        <a:p>
          <a:pPr algn="l"/>
          <a:endParaRPr lang="fr-FR"/>
        </a:p>
      </dgm:t>
    </dgm:pt>
    <dgm:pt modelId="{EBFF9A46-5DA7-4E02-B3A8-6BC7D1F2B84F}">
      <dgm:prSet phldrT="[Texte]"/>
      <dgm:spPr>
        <a:xfrm>
          <a:off x="518976" y="545776"/>
          <a:ext cx="1271530" cy="104874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1 disponibilité</a:t>
          </a:r>
        </a:p>
      </dgm:t>
    </dgm:pt>
    <dgm:pt modelId="{2172EB1F-1382-4623-AC8E-1C4645235B7F}" type="parTrans" cxnId="{E1644E49-E60B-4B9D-87CB-A2A4D4C9AD3F}">
      <dgm:prSet/>
      <dgm:spPr/>
      <dgm:t>
        <a:bodyPr/>
        <a:lstStyle/>
        <a:p>
          <a:pPr algn="l"/>
          <a:endParaRPr lang="fr-FR"/>
        </a:p>
      </dgm:t>
    </dgm:pt>
    <dgm:pt modelId="{D255E43A-E3F1-4B6A-81A8-9F78A4297C68}" type="sibTrans" cxnId="{E1644E49-E60B-4B9D-87CB-A2A4D4C9AD3F}">
      <dgm:prSet/>
      <dgm:spPr/>
      <dgm:t>
        <a:bodyPr/>
        <a:lstStyle/>
        <a:p>
          <a:pPr algn="l"/>
          <a:endParaRPr lang="fr-FR"/>
        </a:p>
      </dgm:t>
    </dgm:pt>
    <dgm:pt modelId="{6A2ACB1A-9117-4967-9158-DFCCE796BED9}">
      <dgm:prSet phldrT="[Texte]"/>
      <dgm:spPr>
        <a:xfrm>
          <a:off x="2135134" y="545776"/>
          <a:ext cx="1271530" cy="104874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1 mutation</a:t>
          </a:r>
        </a:p>
      </dgm:t>
    </dgm:pt>
    <dgm:pt modelId="{E4DF4CCC-AE41-4F6E-B640-74B744532EFD}" type="parTrans" cxnId="{469A936A-BE7F-4F13-AB12-0E45C721D8FF}">
      <dgm:prSet/>
      <dgm:spPr/>
      <dgm:t>
        <a:bodyPr/>
        <a:lstStyle/>
        <a:p>
          <a:pPr algn="l"/>
          <a:endParaRPr lang="fr-FR"/>
        </a:p>
      </dgm:t>
    </dgm:pt>
    <dgm:pt modelId="{FAB7D92A-5D9F-4856-81E9-9FEF2E5B5150}" type="sibTrans" cxnId="{469A936A-BE7F-4F13-AB12-0E45C721D8FF}">
      <dgm:prSet/>
      <dgm:spPr/>
      <dgm:t>
        <a:bodyPr/>
        <a:lstStyle/>
        <a:p>
          <a:pPr algn="l"/>
          <a:endParaRPr lang="fr-FR"/>
        </a:p>
      </dgm:t>
    </dgm:pt>
    <dgm:pt modelId="{85C8FC21-FAB6-4398-9FB6-B1F579398CA0}">
      <dgm:prSet phldrT="[Texte]"/>
      <dgm:spPr>
        <a:xfrm>
          <a:off x="518976" y="545776"/>
          <a:ext cx="1271530" cy="1048746"/>
        </a:xfr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1 détachement</a:t>
          </a:r>
        </a:p>
      </dgm:t>
    </dgm:pt>
    <dgm:pt modelId="{D1F2EB05-7680-4585-BD7B-89A419958D96}" type="parTrans" cxnId="{CBA1585D-A533-4CB3-8197-9A8A34A24710}">
      <dgm:prSet/>
      <dgm:spPr/>
      <dgm:t>
        <a:bodyPr/>
        <a:lstStyle/>
        <a:p>
          <a:pPr algn="l"/>
          <a:endParaRPr lang="fr-FR"/>
        </a:p>
      </dgm:t>
    </dgm:pt>
    <dgm:pt modelId="{2F855363-3A34-4717-92EC-A357891A280D}" type="sibTrans" cxnId="{CBA1585D-A533-4CB3-8197-9A8A34A24710}">
      <dgm:prSet/>
      <dgm:spPr/>
      <dgm:t>
        <a:bodyPr/>
        <a:lstStyle/>
        <a:p>
          <a:pPr algn="l"/>
          <a:endParaRPr lang="fr-FR"/>
        </a:p>
      </dgm:t>
    </dgm:pt>
    <dgm:pt modelId="{503967D8-FA5A-46E2-A09B-CCD6D14C076F}">
      <dgm:prSet phldrT="[Texte]"/>
      <dgm:spPr>
        <a:xfrm>
          <a:off x="518976" y="545776"/>
          <a:ext cx="1271530" cy="1048746"/>
        </a:xfr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1 démission</a:t>
          </a:r>
        </a:p>
      </dgm:t>
    </dgm:pt>
    <dgm:pt modelId="{01918835-584D-44D3-9A3A-6E4B622D0707}" type="parTrans" cxnId="{13FAB7A3-D9E7-448D-A418-5F01E560A39B}">
      <dgm:prSet/>
      <dgm:spPr/>
      <dgm:t>
        <a:bodyPr/>
        <a:lstStyle/>
        <a:p>
          <a:pPr algn="l"/>
          <a:endParaRPr lang="fr-FR"/>
        </a:p>
      </dgm:t>
    </dgm:pt>
    <dgm:pt modelId="{CE3D0520-BB1F-4C6D-B2DC-56E86863B221}" type="sibTrans" cxnId="{13FAB7A3-D9E7-448D-A418-5F01E560A39B}">
      <dgm:prSet/>
      <dgm:spPr/>
      <dgm:t>
        <a:bodyPr/>
        <a:lstStyle/>
        <a:p>
          <a:pPr algn="l"/>
          <a:endParaRPr lang="fr-FR"/>
        </a:p>
      </dgm:t>
    </dgm:pt>
    <dgm:pt modelId="{156B1613-3482-4D04-8345-B4DD42C50E4E}">
      <dgm:prSet phldrT="[Texte]"/>
      <dgm:spPr>
        <a:xfrm>
          <a:off x="518976" y="545776"/>
          <a:ext cx="1271530" cy="1048746"/>
        </a:xfrm>
      </dgm:spPr>
      <dgm:t>
        <a:bodyPr/>
        <a:lstStyle/>
        <a:p>
          <a:pPr algn="l"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5 mutations</a:t>
          </a:r>
        </a:p>
      </dgm:t>
    </dgm:pt>
    <dgm:pt modelId="{5A697D65-4DC2-4CF2-B5E8-AEA003A732C2}" type="parTrans" cxnId="{6CD083BC-DCF2-4A12-805C-8742026414DF}">
      <dgm:prSet/>
      <dgm:spPr/>
      <dgm:t>
        <a:bodyPr/>
        <a:lstStyle/>
        <a:p>
          <a:endParaRPr lang="fr-FR"/>
        </a:p>
      </dgm:t>
    </dgm:pt>
    <dgm:pt modelId="{00E24715-0A30-4BFF-90E0-C14296F1BBA3}" type="sibTrans" cxnId="{6CD083BC-DCF2-4A12-805C-8742026414DF}">
      <dgm:prSet/>
      <dgm:spPr/>
      <dgm:t>
        <a:bodyPr/>
        <a:lstStyle/>
        <a:p>
          <a:endParaRPr lang="fr-FR"/>
        </a:p>
      </dgm:t>
    </dgm:pt>
    <dgm:pt modelId="{BB11836F-C255-4AD9-A22C-BE8393FCB2EF}" type="pres">
      <dgm:prSet presAssocID="{F346FB16-9395-400D-8159-F47BFDE85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5C2278-36E9-4987-B304-318C517CEE37}" type="pres">
      <dgm:prSet presAssocID="{F346FB16-9395-400D-8159-F47BFDE85CE7}" presName="tSp" presStyleCnt="0"/>
      <dgm:spPr/>
    </dgm:pt>
    <dgm:pt modelId="{968A22A0-8D57-4E79-85CC-A0E82F7F833C}" type="pres">
      <dgm:prSet presAssocID="{F346FB16-9395-400D-8159-F47BFDE85CE7}" presName="bSp" presStyleCnt="0"/>
      <dgm:spPr/>
    </dgm:pt>
    <dgm:pt modelId="{1248A6D0-57B3-47B3-8632-D27D99FFE30E}" type="pres">
      <dgm:prSet presAssocID="{F346FB16-9395-400D-8159-F47BFDE85CE7}" presName="process" presStyleCnt="0"/>
      <dgm:spPr/>
    </dgm:pt>
    <dgm:pt modelId="{970F2C79-3E17-47BB-8E81-033E6D78F32B}" type="pres">
      <dgm:prSet presAssocID="{BBE94226-F396-4E86-9E58-D6B233EA8E65}" presName="composite1" presStyleCnt="0"/>
      <dgm:spPr/>
    </dgm:pt>
    <dgm:pt modelId="{F656A5D5-D4CE-46D9-95C7-66509D168942}" type="pres">
      <dgm:prSet presAssocID="{BBE94226-F396-4E86-9E58-D6B233EA8E65}" presName="dummyNode1" presStyleLbl="node1" presStyleIdx="0" presStyleCnt="2"/>
      <dgm:spPr/>
    </dgm:pt>
    <dgm:pt modelId="{58E2226C-7CBC-414C-94CF-180919353C29}" type="pres">
      <dgm:prSet presAssocID="{BBE94226-F396-4E86-9E58-D6B233EA8E65}" presName="childNode1" presStyleLbl="bgAcc1" presStyleIdx="0" presStyleCnt="2" custScaleY="1344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B7DF863-0748-4142-A2A7-3A8329EED427}" type="pres">
      <dgm:prSet presAssocID="{BBE94226-F396-4E86-9E58-D6B233EA8E65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D4529A-CA13-4693-BF66-786907EAA316}" type="pres">
      <dgm:prSet presAssocID="{BBE94226-F396-4E86-9E58-D6B233EA8E65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C110E1-8F98-4066-82D8-F0803BAE3386}" type="pres">
      <dgm:prSet presAssocID="{BBE94226-F396-4E86-9E58-D6B233EA8E65}" presName="connSite1" presStyleCnt="0"/>
      <dgm:spPr/>
    </dgm:pt>
    <dgm:pt modelId="{F9402E24-EA28-4737-BC1E-67A7EFDD0F43}" type="pres">
      <dgm:prSet presAssocID="{B1639500-6EE3-4D7E-BACA-3D312B1E3E06}" presName="Name9" presStyleLbl="sibTrans2D1" presStyleIdx="0" presStyleCnt="1"/>
      <dgm:spPr/>
      <dgm:t>
        <a:bodyPr/>
        <a:lstStyle/>
        <a:p>
          <a:endParaRPr lang="fr-FR"/>
        </a:p>
      </dgm:t>
    </dgm:pt>
    <dgm:pt modelId="{F7B8895B-9F18-4D42-8FE4-06768EB6EDFB}" type="pres">
      <dgm:prSet presAssocID="{6C32795D-7665-4053-B3B9-5BF2DC200EF4}" presName="composite2" presStyleCnt="0"/>
      <dgm:spPr/>
    </dgm:pt>
    <dgm:pt modelId="{3951B3D2-D375-43F3-B08F-CC42599B6608}" type="pres">
      <dgm:prSet presAssocID="{6C32795D-7665-4053-B3B9-5BF2DC200EF4}" presName="dummyNode2" presStyleLbl="node1" presStyleIdx="0" presStyleCnt="2"/>
      <dgm:spPr/>
    </dgm:pt>
    <dgm:pt modelId="{24415F55-40DF-4CBF-91C6-6D5850FB94D0}" type="pres">
      <dgm:prSet presAssocID="{6C32795D-7665-4053-B3B9-5BF2DC200EF4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24D3D6-7706-4A97-BDBC-76FAA2964E71}" type="pres">
      <dgm:prSet presAssocID="{6C32795D-7665-4053-B3B9-5BF2DC200EF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19ADDE-C395-4109-A989-4F853B9C24E4}" type="pres">
      <dgm:prSet presAssocID="{6C32795D-7665-4053-B3B9-5BF2DC200EF4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659435-6DE8-4CE7-B539-382270449448}" type="pres">
      <dgm:prSet presAssocID="{6C32795D-7665-4053-B3B9-5BF2DC200EF4}" presName="connSite2" presStyleCnt="0"/>
      <dgm:spPr/>
    </dgm:pt>
  </dgm:ptLst>
  <dgm:cxnLst>
    <dgm:cxn modelId="{6CD083BC-DCF2-4A12-805C-8742026414DF}" srcId="{BBE94226-F396-4E86-9E58-D6B233EA8E65}" destId="{156B1613-3482-4D04-8345-B4DD42C50E4E}" srcOrd="5" destOrd="0" parTransId="{5A697D65-4DC2-4CF2-B5E8-AEA003A732C2}" sibTransId="{00E24715-0A30-4BFF-90E0-C14296F1BBA3}"/>
    <dgm:cxn modelId="{61E0DDF6-4BA1-4369-92EA-3F3FAB96E5B4}" srcId="{6C32795D-7665-4053-B3B9-5BF2DC200EF4}" destId="{4BA06B44-DF98-49D6-A2A5-BBAD5C5D2E3C}" srcOrd="1" destOrd="0" parTransId="{507EE0A1-D367-4EB5-A8E4-A99576EEBB7B}" sibTransId="{D579FB62-D734-48FF-A960-6B13FEDE516B}"/>
    <dgm:cxn modelId="{6E59C8A3-909E-424D-955E-09851FB66899}" type="presOf" srcId="{BBE94226-F396-4E86-9E58-D6B233EA8E65}" destId="{07D4529A-CA13-4693-BF66-786907EAA316}" srcOrd="0" destOrd="0" presId="urn:microsoft.com/office/officeart/2005/8/layout/hProcess4"/>
    <dgm:cxn modelId="{49B02B8A-8B3B-43FE-BF03-054FCBB190DB}" type="presOf" srcId="{B9125F11-9339-4A65-8B0A-61A4A4F1B5AE}" destId="{24415F55-40DF-4CBF-91C6-6D5850FB94D0}" srcOrd="0" destOrd="0" presId="urn:microsoft.com/office/officeart/2005/8/layout/hProcess4"/>
    <dgm:cxn modelId="{04D4F520-BC4C-48E8-B1E5-7111FD06A3FE}" type="presOf" srcId="{A470CE1C-8E9D-4D42-AD94-398410574B37}" destId="{58E2226C-7CBC-414C-94CF-180919353C29}" srcOrd="0" destOrd="0" presId="urn:microsoft.com/office/officeart/2005/8/layout/hProcess4"/>
    <dgm:cxn modelId="{C2CC7D13-5BD0-44C9-8CA3-F637A339CDA9}" srcId="{6C32795D-7665-4053-B3B9-5BF2DC200EF4}" destId="{B9125F11-9339-4A65-8B0A-61A4A4F1B5AE}" srcOrd="0" destOrd="0" parTransId="{D14C77FD-8F66-4B9E-8894-2F4F09E69E93}" sibTransId="{AA599E5B-79C7-4E23-AE74-347F7EF9C59A}"/>
    <dgm:cxn modelId="{2ADBBF82-10FE-4D53-A579-D98FB769B57A}" srcId="{F346FB16-9395-400D-8159-F47BFDE85CE7}" destId="{6C32795D-7665-4053-B3B9-5BF2DC200EF4}" srcOrd="1" destOrd="0" parTransId="{76F6D2CB-D5F7-4DF2-9001-5265BEF4B830}" sibTransId="{029BE315-3C47-41FE-BE74-3758AF155038}"/>
    <dgm:cxn modelId="{D228A27C-9B2B-451B-BF92-34B0597A573E}" type="presOf" srcId="{6A2ACB1A-9117-4967-9158-DFCCE796BED9}" destId="{7C24D3D6-7706-4A97-BDBC-76FAA2964E71}" srcOrd="1" destOrd="2" presId="urn:microsoft.com/office/officeart/2005/8/layout/hProcess4"/>
    <dgm:cxn modelId="{48FA8A9B-0CF6-4771-BCEB-0515CAC1D53F}" type="presOf" srcId="{156B1613-3482-4D04-8345-B4DD42C50E4E}" destId="{6B7DF863-0748-4142-A2A7-3A8329EED427}" srcOrd="1" destOrd="5" presId="urn:microsoft.com/office/officeart/2005/8/layout/hProcess4"/>
    <dgm:cxn modelId="{94C0B68B-0277-44D0-99AF-EEA007D00EF5}" type="presOf" srcId="{4BA06B44-DF98-49D6-A2A5-BBAD5C5D2E3C}" destId="{7C24D3D6-7706-4A97-BDBC-76FAA2964E71}" srcOrd="1" destOrd="1" presId="urn:microsoft.com/office/officeart/2005/8/layout/hProcess4"/>
    <dgm:cxn modelId="{CB310A58-995C-4DA7-AB15-3719676BEB63}" type="presOf" srcId="{CE5ABD23-6F78-46C4-A280-870C21FF6DA2}" destId="{6B7DF863-0748-4142-A2A7-3A8329EED427}" srcOrd="1" destOrd="1" presId="urn:microsoft.com/office/officeart/2005/8/layout/hProcess4"/>
    <dgm:cxn modelId="{13FAB7A3-D9E7-448D-A418-5F01E560A39B}" srcId="{BBE94226-F396-4E86-9E58-D6B233EA8E65}" destId="{503967D8-FA5A-46E2-A09B-CCD6D14C076F}" srcOrd="4" destOrd="0" parTransId="{01918835-584D-44D3-9A3A-6E4B622D0707}" sibTransId="{CE3D0520-BB1F-4C6D-B2DC-56E86863B221}"/>
    <dgm:cxn modelId="{469A936A-BE7F-4F13-AB12-0E45C721D8FF}" srcId="{6C32795D-7665-4053-B3B9-5BF2DC200EF4}" destId="{6A2ACB1A-9117-4967-9158-DFCCE796BED9}" srcOrd="2" destOrd="0" parTransId="{E4DF4CCC-AE41-4F6E-B640-74B744532EFD}" sibTransId="{FAB7D92A-5D9F-4856-81E9-9FEF2E5B5150}"/>
    <dgm:cxn modelId="{CBA1585D-A533-4CB3-8197-9A8A34A24710}" srcId="{BBE94226-F396-4E86-9E58-D6B233EA8E65}" destId="{85C8FC21-FAB6-4398-9FB6-B1F579398CA0}" srcOrd="3" destOrd="0" parTransId="{D1F2EB05-7680-4585-BD7B-89A419958D96}" sibTransId="{2F855363-3A34-4717-92EC-A357891A280D}"/>
    <dgm:cxn modelId="{9AC6EFA8-6B44-4096-9FD8-6EA7B3F5896D}" type="presOf" srcId="{F346FB16-9395-400D-8159-F47BFDE85CE7}" destId="{BB11836F-C255-4AD9-A22C-BE8393FCB2EF}" srcOrd="0" destOrd="0" presId="urn:microsoft.com/office/officeart/2005/8/layout/hProcess4"/>
    <dgm:cxn modelId="{E1644E49-E60B-4B9D-87CB-A2A4D4C9AD3F}" srcId="{BBE94226-F396-4E86-9E58-D6B233EA8E65}" destId="{EBFF9A46-5DA7-4E02-B3A8-6BC7D1F2B84F}" srcOrd="2" destOrd="0" parTransId="{2172EB1F-1382-4623-AC8E-1C4645235B7F}" sibTransId="{D255E43A-E3F1-4B6A-81A8-9F78A4297C68}"/>
    <dgm:cxn modelId="{2CC4179C-FB96-4860-B432-EC3CF9C094EB}" type="presOf" srcId="{A470CE1C-8E9D-4D42-AD94-398410574B37}" destId="{6B7DF863-0748-4142-A2A7-3A8329EED427}" srcOrd="1" destOrd="0" presId="urn:microsoft.com/office/officeart/2005/8/layout/hProcess4"/>
    <dgm:cxn modelId="{F01970AD-3E97-46C5-AA62-A7307FCDD09A}" srcId="{F346FB16-9395-400D-8159-F47BFDE85CE7}" destId="{BBE94226-F396-4E86-9E58-D6B233EA8E65}" srcOrd="0" destOrd="0" parTransId="{6FF536D1-8625-4E13-B755-DF9E8BCAAA0A}" sibTransId="{B1639500-6EE3-4D7E-BACA-3D312B1E3E06}"/>
    <dgm:cxn modelId="{FBAAD50C-6BF9-47EB-ABED-D6AF8ED2133A}" type="presOf" srcId="{6A2ACB1A-9117-4967-9158-DFCCE796BED9}" destId="{24415F55-40DF-4CBF-91C6-6D5850FB94D0}" srcOrd="0" destOrd="2" presId="urn:microsoft.com/office/officeart/2005/8/layout/hProcess4"/>
    <dgm:cxn modelId="{AAAD54AC-AA9C-44D5-B397-44DB3C95B596}" type="presOf" srcId="{156B1613-3482-4D04-8345-B4DD42C50E4E}" destId="{58E2226C-7CBC-414C-94CF-180919353C29}" srcOrd="0" destOrd="5" presId="urn:microsoft.com/office/officeart/2005/8/layout/hProcess4"/>
    <dgm:cxn modelId="{9B71DDE7-618A-4A81-9985-5159E83AF622}" type="presOf" srcId="{4BA06B44-DF98-49D6-A2A5-BBAD5C5D2E3C}" destId="{24415F55-40DF-4CBF-91C6-6D5850FB94D0}" srcOrd="0" destOrd="1" presId="urn:microsoft.com/office/officeart/2005/8/layout/hProcess4"/>
    <dgm:cxn modelId="{3AA4E641-AD54-4A37-BAAD-55CA47764194}" srcId="{BBE94226-F396-4E86-9E58-D6B233EA8E65}" destId="{A470CE1C-8E9D-4D42-AD94-398410574B37}" srcOrd="0" destOrd="0" parTransId="{916FC306-436B-46B6-B7FA-DB3F8EB6058C}" sibTransId="{6C829FF6-6108-4867-A62C-26DBC4A9698C}"/>
    <dgm:cxn modelId="{627AF2C5-FCF9-419C-90F4-A9AB6B718A9C}" type="presOf" srcId="{B1639500-6EE3-4D7E-BACA-3D312B1E3E06}" destId="{F9402E24-EA28-4737-BC1E-67A7EFDD0F43}" srcOrd="0" destOrd="0" presId="urn:microsoft.com/office/officeart/2005/8/layout/hProcess4"/>
    <dgm:cxn modelId="{1AAB2B4A-D475-49CE-BC8D-2932A844646E}" type="presOf" srcId="{EBFF9A46-5DA7-4E02-B3A8-6BC7D1F2B84F}" destId="{58E2226C-7CBC-414C-94CF-180919353C29}" srcOrd="0" destOrd="2" presId="urn:microsoft.com/office/officeart/2005/8/layout/hProcess4"/>
    <dgm:cxn modelId="{D9198B03-96CF-4263-91B7-3F653A64D68F}" srcId="{BBE94226-F396-4E86-9E58-D6B233EA8E65}" destId="{CE5ABD23-6F78-46C4-A280-870C21FF6DA2}" srcOrd="1" destOrd="0" parTransId="{55F42F2A-2AF8-418B-8833-F792B76FE978}" sibTransId="{9FE4E9DC-B7A3-42BE-B1CC-35E2012F1F16}"/>
    <dgm:cxn modelId="{DAAC02DC-5462-4B2F-B3F8-5348AC354C39}" type="presOf" srcId="{B9125F11-9339-4A65-8B0A-61A4A4F1B5AE}" destId="{7C24D3D6-7706-4A97-BDBC-76FAA2964E71}" srcOrd="1" destOrd="0" presId="urn:microsoft.com/office/officeart/2005/8/layout/hProcess4"/>
    <dgm:cxn modelId="{DECF7EE7-DC6B-450B-8D52-B2E0102AF652}" type="presOf" srcId="{85C8FC21-FAB6-4398-9FB6-B1F579398CA0}" destId="{58E2226C-7CBC-414C-94CF-180919353C29}" srcOrd="0" destOrd="3" presId="urn:microsoft.com/office/officeart/2005/8/layout/hProcess4"/>
    <dgm:cxn modelId="{C24AAEBF-E4C4-4E3B-ADFA-2CDA7E82F69B}" type="presOf" srcId="{85C8FC21-FAB6-4398-9FB6-B1F579398CA0}" destId="{6B7DF863-0748-4142-A2A7-3A8329EED427}" srcOrd="1" destOrd="3" presId="urn:microsoft.com/office/officeart/2005/8/layout/hProcess4"/>
    <dgm:cxn modelId="{F714A670-9007-4BBF-8ECF-0BE379369D43}" type="presOf" srcId="{EBFF9A46-5DA7-4E02-B3A8-6BC7D1F2B84F}" destId="{6B7DF863-0748-4142-A2A7-3A8329EED427}" srcOrd="1" destOrd="2" presId="urn:microsoft.com/office/officeart/2005/8/layout/hProcess4"/>
    <dgm:cxn modelId="{E1FE6A09-034A-4E25-966D-4E526098EA05}" type="presOf" srcId="{503967D8-FA5A-46E2-A09B-CCD6D14C076F}" destId="{6B7DF863-0748-4142-A2A7-3A8329EED427}" srcOrd="1" destOrd="4" presId="urn:microsoft.com/office/officeart/2005/8/layout/hProcess4"/>
    <dgm:cxn modelId="{BE23F3D5-47BD-4289-AA12-61933076F10B}" type="presOf" srcId="{6C32795D-7665-4053-B3B9-5BF2DC200EF4}" destId="{5119ADDE-C395-4109-A989-4F853B9C24E4}" srcOrd="0" destOrd="0" presId="urn:microsoft.com/office/officeart/2005/8/layout/hProcess4"/>
    <dgm:cxn modelId="{038E3E43-A356-421E-BC16-B36F064CA707}" type="presOf" srcId="{CE5ABD23-6F78-46C4-A280-870C21FF6DA2}" destId="{58E2226C-7CBC-414C-94CF-180919353C29}" srcOrd="0" destOrd="1" presId="urn:microsoft.com/office/officeart/2005/8/layout/hProcess4"/>
    <dgm:cxn modelId="{AE49B3EB-75D9-4269-BC6B-33385C5E5BCD}" type="presOf" srcId="{503967D8-FA5A-46E2-A09B-CCD6D14C076F}" destId="{58E2226C-7CBC-414C-94CF-180919353C29}" srcOrd="0" destOrd="4" presId="urn:microsoft.com/office/officeart/2005/8/layout/hProcess4"/>
    <dgm:cxn modelId="{A234EC76-251B-41BD-BF00-6AE22D841590}" type="presParOf" srcId="{BB11836F-C255-4AD9-A22C-BE8393FCB2EF}" destId="{9C5C2278-36E9-4987-B304-318C517CEE37}" srcOrd="0" destOrd="0" presId="urn:microsoft.com/office/officeart/2005/8/layout/hProcess4"/>
    <dgm:cxn modelId="{51F129B4-B48F-476B-A1B7-6FC11ED54828}" type="presParOf" srcId="{BB11836F-C255-4AD9-A22C-BE8393FCB2EF}" destId="{968A22A0-8D57-4E79-85CC-A0E82F7F833C}" srcOrd="1" destOrd="0" presId="urn:microsoft.com/office/officeart/2005/8/layout/hProcess4"/>
    <dgm:cxn modelId="{BD7B5A92-70F4-42E9-8CA0-B443908F894E}" type="presParOf" srcId="{BB11836F-C255-4AD9-A22C-BE8393FCB2EF}" destId="{1248A6D0-57B3-47B3-8632-D27D99FFE30E}" srcOrd="2" destOrd="0" presId="urn:microsoft.com/office/officeart/2005/8/layout/hProcess4"/>
    <dgm:cxn modelId="{6CE4A13D-3D75-4F7F-AF20-B2AE7A24E65B}" type="presParOf" srcId="{1248A6D0-57B3-47B3-8632-D27D99FFE30E}" destId="{970F2C79-3E17-47BB-8E81-033E6D78F32B}" srcOrd="0" destOrd="0" presId="urn:microsoft.com/office/officeart/2005/8/layout/hProcess4"/>
    <dgm:cxn modelId="{332D6DDF-FF28-47B8-9501-52D9BCC57BF2}" type="presParOf" srcId="{970F2C79-3E17-47BB-8E81-033E6D78F32B}" destId="{F656A5D5-D4CE-46D9-95C7-66509D168942}" srcOrd="0" destOrd="0" presId="urn:microsoft.com/office/officeart/2005/8/layout/hProcess4"/>
    <dgm:cxn modelId="{96588442-4F4F-426B-AEB4-A78B33C07C6B}" type="presParOf" srcId="{970F2C79-3E17-47BB-8E81-033E6D78F32B}" destId="{58E2226C-7CBC-414C-94CF-180919353C29}" srcOrd="1" destOrd="0" presId="urn:microsoft.com/office/officeart/2005/8/layout/hProcess4"/>
    <dgm:cxn modelId="{93BC319B-DA1E-481D-815B-3E6B8F5C43D0}" type="presParOf" srcId="{970F2C79-3E17-47BB-8E81-033E6D78F32B}" destId="{6B7DF863-0748-4142-A2A7-3A8329EED427}" srcOrd="2" destOrd="0" presId="urn:microsoft.com/office/officeart/2005/8/layout/hProcess4"/>
    <dgm:cxn modelId="{5F325089-5E9C-4B15-8DB5-1C2BFC0B655C}" type="presParOf" srcId="{970F2C79-3E17-47BB-8E81-033E6D78F32B}" destId="{07D4529A-CA13-4693-BF66-786907EAA316}" srcOrd="3" destOrd="0" presId="urn:microsoft.com/office/officeart/2005/8/layout/hProcess4"/>
    <dgm:cxn modelId="{50432BE9-68B1-48BF-B7D3-94559A560346}" type="presParOf" srcId="{970F2C79-3E17-47BB-8E81-033E6D78F32B}" destId="{51C110E1-8F98-4066-82D8-F0803BAE3386}" srcOrd="4" destOrd="0" presId="urn:microsoft.com/office/officeart/2005/8/layout/hProcess4"/>
    <dgm:cxn modelId="{13A0E83F-EFD1-4120-A1BA-A456E04DF683}" type="presParOf" srcId="{1248A6D0-57B3-47B3-8632-D27D99FFE30E}" destId="{F9402E24-EA28-4737-BC1E-67A7EFDD0F43}" srcOrd="1" destOrd="0" presId="urn:microsoft.com/office/officeart/2005/8/layout/hProcess4"/>
    <dgm:cxn modelId="{ED560C54-631F-4374-8316-F2575A261673}" type="presParOf" srcId="{1248A6D0-57B3-47B3-8632-D27D99FFE30E}" destId="{F7B8895B-9F18-4D42-8FE4-06768EB6EDFB}" srcOrd="2" destOrd="0" presId="urn:microsoft.com/office/officeart/2005/8/layout/hProcess4"/>
    <dgm:cxn modelId="{189AE432-2849-4DBD-BEA6-75968B1C8574}" type="presParOf" srcId="{F7B8895B-9F18-4D42-8FE4-06768EB6EDFB}" destId="{3951B3D2-D375-43F3-B08F-CC42599B6608}" srcOrd="0" destOrd="0" presId="urn:microsoft.com/office/officeart/2005/8/layout/hProcess4"/>
    <dgm:cxn modelId="{3552BA14-A047-4EA2-BAB1-65A18EC43FB8}" type="presParOf" srcId="{F7B8895B-9F18-4D42-8FE4-06768EB6EDFB}" destId="{24415F55-40DF-4CBF-91C6-6D5850FB94D0}" srcOrd="1" destOrd="0" presId="urn:microsoft.com/office/officeart/2005/8/layout/hProcess4"/>
    <dgm:cxn modelId="{013C8383-93D7-4A19-B008-3CA6C8224C03}" type="presParOf" srcId="{F7B8895B-9F18-4D42-8FE4-06768EB6EDFB}" destId="{7C24D3D6-7706-4A97-BDBC-76FAA2964E71}" srcOrd="2" destOrd="0" presId="urn:microsoft.com/office/officeart/2005/8/layout/hProcess4"/>
    <dgm:cxn modelId="{F2F6B424-5189-431E-8625-C09E99C9C370}" type="presParOf" srcId="{F7B8895B-9F18-4D42-8FE4-06768EB6EDFB}" destId="{5119ADDE-C395-4109-A989-4F853B9C24E4}" srcOrd="3" destOrd="0" presId="urn:microsoft.com/office/officeart/2005/8/layout/hProcess4"/>
    <dgm:cxn modelId="{D573473A-E0C9-415F-A867-A1ED9ED71B60}" type="presParOf" srcId="{F7B8895B-9F18-4D42-8FE4-06768EB6EDFB}" destId="{6D659435-6DE8-4CE7-B539-38227044944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FDD32-53DF-4952-A758-CC3C598BE9BB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81452AB7-8225-4A5E-9E45-1FBB672CA469}">
      <dgm:prSet phldrT="[Texte]" custT="1"/>
      <dgm:spPr/>
      <dgm:t>
        <a:bodyPr/>
        <a:lstStyle/>
        <a:p>
          <a:r>
            <a:rPr lang="fr-FR" sz="2400" dirty="0"/>
            <a:t>Les avancements d’échelon</a:t>
          </a:r>
        </a:p>
      </dgm:t>
    </dgm:pt>
    <dgm:pt modelId="{65EF0F5B-71B7-4FED-B18B-ECD9BCED0B79}" type="parTrans" cxnId="{A1DD9859-C70C-4561-A191-5B73E3BBAF63}">
      <dgm:prSet/>
      <dgm:spPr/>
      <dgm:t>
        <a:bodyPr/>
        <a:lstStyle/>
        <a:p>
          <a:endParaRPr lang="fr-FR"/>
        </a:p>
      </dgm:t>
    </dgm:pt>
    <dgm:pt modelId="{EF8F9CEC-2684-4A4B-8420-B71819BE7CE9}" type="sibTrans" cxnId="{A1DD9859-C70C-4561-A191-5B73E3BBAF63}">
      <dgm:prSet/>
      <dgm:spPr/>
      <dgm:t>
        <a:bodyPr/>
        <a:lstStyle/>
        <a:p>
          <a:endParaRPr lang="fr-FR"/>
        </a:p>
      </dgm:t>
    </dgm:pt>
    <dgm:pt modelId="{128A2F0A-C584-4E1B-AC78-CA42A47AAA0C}">
      <dgm:prSet phldrT="[Texte]" custT="1"/>
      <dgm:spPr/>
      <dgm:t>
        <a:bodyPr/>
        <a:lstStyle/>
        <a:p>
          <a:r>
            <a:rPr lang="fr-FR" sz="1800" dirty="0"/>
            <a:t>S’imposent aux employeurs</a:t>
          </a:r>
        </a:p>
      </dgm:t>
    </dgm:pt>
    <dgm:pt modelId="{092A847B-E628-4570-B6B4-A6D0F3A96C42}" type="parTrans" cxnId="{538D60DF-5A67-4218-A086-415CD221CAC2}">
      <dgm:prSet/>
      <dgm:spPr/>
      <dgm:t>
        <a:bodyPr/>
        <a:lstStyle/>
        <a:p>
          <a:endParaRPr lang="fr-FR"/>
        </a:p>
      </dgm:t>
    </dgm:pt>
    <dgm:pt modelId="{A0CECF73-78BA-47E6-BA5B-88250D52D8F0}" type="sibTrans" cxnId="{538D60DF-5A67-4218-A086-415CD221CAC2}">
      <dgm:prSet/>
      <dgm:spPr/>
      <dgm:t>
        <a:bodyPr/>
        <a:lstStyle/>
        <a:p>
          <a:endParaRPr lang="fr-FR"/>
        </a:p>
      </dgm:t>
    </dgm:pt>
    <dgm:pt modelId="{306BF292-0DF0-437E-B791-131C872DF523}">
      <dgm:prSet phldrT="[Texte]" custT="1"/>
      <dgm:spPr/>
      <dgm:t>
        <a:bodyPr/>
        <a:lstStyle/>
        <a:p>
          <a:r>
            <a:rPr lang="fr-FR" sz="1800" dirty="0"/>
            <a:t>Ancienneté</a:t>
          </a:r>
        </a:p>
      </dgm:t>
    </dgm:pt>
    <dgm:pt modelId="{CF0D28E3-1E45-40B3-9E99-4D01AAD468D2}" type="parTrans" cxnId="{54A6D3DE-1700-44E0-B722-DCAA4FABB471}">
      <dgm:prSet/>
      <dgm:spPr/>
      <dgm:t>
        <a:bodyPr/>
        <a:lstStyle/>
        <a:p>
          <a:endParaRPr lang="fr-FR"/>
        </a:p>
      </dgm:t>
    </dgm:pt>
    <dgm:pt modelId="{391E8922-4057-4F0D-91A8-4201A58E314F}" type="sibTrans" cxnId="{54A6D3DE-1700-44E0-B722-DCAA4FABB471}">
      <dgm:prSet/>
      <dgm:spPr/>
      <dgm:t>
        <a:bodyPr/>
        <a:lstStyle/>
        <a:p>
          <a:endParaRPr lang="fr-FR"/>
        </a:p>
      </dgm:t>
    </dgm:pt>
    <dgm:pt modelId="{6CFB6874-7289-487B-B212-ED9E31FB9784}">
      <dgm:prSet phldrT="[Texte]" custT="1"/>
      <dgm:spPr/>
      <dgm:t>
        <a:bodyPr/>
        <a:lstStyle/>
        <a:p>
          <a:r>
            <a:rPr lang="fr-FR" sz="2400" dirty="0"/>
            <a:t>Les avancements de grade ou promotion interne</a:t>
          </a:r>
        </a:p>
      </dgm:t>
    </dgm:pt>
    <dgm:pt modelId="{EC0C9D17-2C4B-4455-9246-DC0425BE8039}" type="parTrans" cxnId="{8C902ED5-72AB-43B3-B114-EBCE0F528683}">
      <dgm:prSet/>
      <dgm:spPr/>
      <dgm:t>
        <a:bodyPr/>
        <a:lstStyle/>
        <a:p>
          <a:endParaRPr lang="fr-FR"/>
        </a:p>
      </dgm:t>
    </dgm:pt>
    <dgm:pt modelId="{67B0A416-DA38-48B0-B3C0-BB650C6E3A81}" type="sibTrans" cxnId="{8C902ED5-72AB-43B3-B114-EBCE0F528683}">
      <dgm:prSet/>
      <dgm:spPr/>
      <dgm:t>
        <a:bodyPr/>
        <a:lstStyle/>
        <a:p>
          <a:endParaRPr lang="fr-FR"/>
        </a:p>
      </dgm:t>
    </dgm:pt>
    <dgm:pt modelId="{A6ADFD94-E049-4852-8AED-B10FD07C65E3}">
      <dgm:prSet phldrT="[Texte]" custT="1"/>
      <dgm:spPr/>
      <dgm:t>
        <a:bodyPr/>
        <a:lstStyle/>
        <a:p>
          <a:r>
            <a:rPr lang="fr-FR" sz="1800" dirty="0"/>
            <a:t>Choix de la collectivité</a:t>
          </a:r>
        </a:p>
      </dgm:t>
    </dgm:pt>
    <dgm:pt modelId="{F448D59B-F96C-4F52-95CA-CFE61C4C99C6}" type="parTrans" cxnId="{196B1F5B-E377-4413-8D61-9FD79BEE02D5}">
      <dgm:prSet/>
      <dgm:spPr/>
      <dgm:t>
        <a:bodyPr/>
        <a:lstStyle/>
        <a:p>
          <a:endParaRPr lang="fr-FR"/>
        </a:p>
      </dgm:t>
    </dgm:pt>
    <dgm:pt modelId="{A75DDD13-5FC2-48B4-A4D4-B38DFFB24800}" type="sibTrans" cxnId="{196B1F5B-E377-4413-8D61-9FD79BEE02D5}">
      <dgm:prSet/>
      <dgm:spPr/>
      <dgm:t>
        <a:bodyPr/>
        <a:lstStyle/>
        <a:p>
          <a:endParaRPr lang="fr-FR"/>
        </a:p>
      </dgm:t>
    </dgm:pt>
    <dgm:pt modelId="{F9A6670A-3AB1-4F21-9EA6-73F22DA10626}">
      <dgm:prSet phldrT="[Texte]" custT="1"/>
      <dgm:spPr/>
      <dgm:t>
        <a:bodyPr/>
        <a:lstStyle/>
        <a:p>
          <a:r>
            <a:rPr lang="fr-FR" sz="1800" dirty="0"/>
            <a:t>Impact sur la masse salariale 2018: 68 000€</a:t>
          </a:r>
        </a:p>
      </dgm:t>
    </dgm:pt>
    <dgm:pt modelId="{97C89EAC-A693-47C4-A674-883A3AF0EE0D}" type="parTrans" cxnId="{566929C9-AA02-4FCC-8DBE-A95DFC5462BE}">
      <dgm:prSet/>
      <dgm:spPr/>
      <dgm:t>
        <a:bodyPr/>
        <a:lstStyle/>
        <a:p>
          <a:endParaRPr lang="fr-FR"/>
        </a:p>
      </dgm:t>
    </dgm:pt>
    <dgm:pt modelId="{4BF97BE5-D28C-4EA9-A0EA-F19026C82168}" type="sibTrans" cxnId="{566929C9-AA02-4FCC-8DBE-A95DFC5462BE}">
      <dgm:prSet/>
      <dgm:spPr/>
      <dgm:t>
        <a:bodyPr/>
        <a:lstStyle/>
        <a:p>
          <a:endParaRPr lang="fr-FR"/>
        </a:p>
      </dgm:t>
    </dgm:pt>
    <dgm:pt modelId="{2D5A9A6D-10DD-43A6-B396-ED104E27FA4C}">
      <dgm:prSet phldrT="[Texte]" custT="1"/>
      <dgm:spPr/>
      <dgm:t>
        <a:bodyPr/>
        <a:lstStyle/>
        <a:p>
          <a:r>
            <a:rPr lang="fr-FR" sz="2400" dirty="0"/>
            <a:t>Les nominations suite à réussite à concours</a:t>
          </a:r>
        </a:p>
      </dgm:t>
    </dgm:pt>
    <dgm:pt modelId="{7F959065-4508-4ABF-8C7C-B7B2132D755F}" type="parTrans" cxnId="{548848AC-48E8-4A5A-B604-CBE362604FBB}">
      <dgm:prSet/>
      <dgm:spPr/>
      <dgm:t>
        <a:bodyPr/>
        <a:lstStyle/>
        <a:p>
          <a:endParaRPr lang="fr-FR"/>
        </a:p>
      </dgm:t>
    </dgm:pt>
    <dgm:pt modelId="{27A73D31-9FDA-4A84-8B82-31AED3511F2E}" type="sibTrans" cxnId="{548848AC-48E8-4A5A-B604-CBE362604FBB}">
      <dgm:prSet/>
      <dgm:spPr/>
      <dgm:t>
        <a:bodyPr/>
        <a:lstStyle/>
        <a:p>
          <a:endParaRPr lang="fr-FR"/>
        </a:p>
      </dgm:t>
    </dgm:pt>
    <dgm:pt modelId="{EA07EC14-3DAC-4311-B549-D9AD849F336D}">
      <dgm:prSet phldrT="[Texte]" custT="1"/>
      <dgm:spPr/>
      <dgm:t>
        <a:bodyPr/>
        <a:lstStyle/>
        <a:p>
          <a:r>
            <a:rPr lang="fr-FR" sz="1800" dirty="0"/>
            <a:t>Impact sur la masse salariale 2018: 72 000€</a:t>
          </a:r>
        </a:p>
      </dgm:t>
    </dgm:pt>
    <dgm:pt modelId="{42F27CAD-B603-4AC2-A469-BA7399D46020}" type="parTrans" cxnId="{082D19AB-5D7E-408F-BC43-6A7208CA7950}">
      <dgm:prSet/>
      <dgm:spPr/>
      <dgm:t>
        <a:bodyPr/>
        <a:lstStyle/>
        <a:p>
          <a:endParaRPr lang="fr-FR"/>
        </a:p>
      </dgm:t>
    </dgm:pt>
    <dgm:pt modelId="{5A1ADD1F-FF7E-47C7-868D-C843C9303D61}" type="sibTrans" cxnId="{082D19AB-5D7E-408F-BC43-6A7208CA7950}">
      <dgm:prSet/>
      <dgm:spPr/>
      <dgm:t>
        <a:bodyPr/>
        <a:lstStyle/>
        <a:p>
          <a:endParaRPr lang="fr-FR"/>
        </a:p>
      </dgm:t>
    </dgm:pt>
    <dgm:pt modelId="{1695D196-A688-46B2-8050-18403438DED1}" type="pres">
      <dgm:prSet presAssocID="{E30FDD32-53DF-4952-A758-CC3C598BE9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C8ECBE-AB54-4F0B-B014-8E2076512E67}" type="pres">
      <dgm:prSet presAssocID="{81452AB7-8225-4A5E-9E45-1FBB672CA469}" presName="linNode" presStyleCnt="0"/>
      <dgm:spPr/>
    </dgm:pt>
    <dgm:pt modelId="{049D67C3-4618-4C74-AD34-24BC6F11C214}" type="pres">
      <dgm:prSet presAssocID="{81452AB7-8225-4A5E-9E45-1FBB672CA4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665CB8-F69B-4CE5-B10E-8D42777E3F3D}" type="pres">
      <dgm:prSet presAssocID="{81452AB7-8225-4A5E-9E45-1FBB672CA46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606992-1883-4786-B10E-3843ECC8902C}" type="pres">
      <dgm:prSet presAssocID="{EF8F9CEC-2684-4A4B-8420-B71819BE7CE9}" presName="sp" presStyleCnt="0"/>
      <dgm:spPr/>
    </dgm:pt>
    <dgm:pt modelId="{B02144AE-74B6-43E2-A9B2-42B964EDE838}" type="pres">
      <dgm:prSet presAssocID="{6CFB6874-7289-487B-B212-ED9E31FB9784}" presName="linNode" presStyleCnt="0"/>
      <dgm:spPr/>
    </dgm:pt>
    <dgm:pt modelId="{59113E82-BE7B-4189-B16B-D4ED710A99D4}" type="pres">
      <dgm:prSet presAssocID="{6CFB6874-7289-487B-B212-ED9E31FB978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1E62FF-9344-4298-99FD-35CD30475365}" type="pres">
      <dgm:prSet presAssocID="{6CFB6874-7289-487B-B212-ED9E31FB978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73037A-EE4A-4514-8045-A37415378C41}" type="pres">
      <dgm:prSet presAssocID="{67B0A416-DA38-48B0-B3C0-BB650C6E3A81}" presName="sp" presStyleCnt="0"/>
      <dgm:spPr/>
    </dgm:pt>
    <dgm:pt modelId="{C1F883AA-86CE-4F03-A5E7-F91AB39C3384}" type="pres">
      <dgm:prSet presAssocID="{2D5A9A6D-10DD-43A6-B396-ED104E27FA4C}" presName="linNode" presStyleCnt="0"/>
      <dgm:spPr/>
    </dgm:pt>
    <dgm:pt modelId="{89704ABB-417C-480A-A057-DC0A7E85054E}" type="pres">
      <dgm:prSet presAssocID="{2D5A9A6D-10DD-43A6-B396-ED104E27FA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D07C95-1F15-4201-9CB7-DE4CA9997F55}" type="presOf" srcId="{306BF292-0DF0-437E-B791-131C872DF523}" destId="{A6665CB8-F69B-4CE5-B10E-8D42777E3F3D}" srcOrd="0" destOrd="1" presId="urn:microsoft.com/office/officeart/2005/8/layout/vList5"/>
    <dgm:cxn modelId="{01F6948E-C772-4454-99C6-A699CC3DE71A}" type="presOf" srcId="{6CFB6874-7289-487B-B212-ED9E31FB9784}" destId="{59113E82-BE7B-4189-B16B-D4ED710A99D4}" srcOrd="0" destOrd="0" presId="urn:microsoft.com/office/officeart/2005/8/layout/vList5"/>
    <dgm:cxn modelId="{7558C3F8-1DE9-43DB-B8F2-0AE9AA2E5AAE}" type="presOf" srcId="{A6ADFD94-E049-4852-8AED-B10FD07C65E3}" destId="{501E62FF-9344-4298-99FD-35CD30475365}" srcOrd="0" destOrd="0" presId="urn:microsoft.com/office/officeart/2005/8/layout/vList5"/>
    <dgm:cxn modelId="{8C902ED5-72AB-43B3-B114-EBCE0F528683}" srcId="{E30FDD32-53DF-4952-A758-CC3C598BE9BB}" destId="{6CFB6874-7289-487B-B212-ED9E31FB9784}" srcOrd="1" destOrd="0" parTransId="{EC0C9D17-2C4B-4455-9246-DC0425BE8039}" sibTransId="{67B0A416-DA38-48B0-B3C0-BB650C6E3A81}"/>
    <dgm:cxn modelId="{54A6D3DE-1700-44E0-B722-DCAA4FABB471}" srcId="{81452AB7-8225-4A5E-9E45-1FBB672CA469}" destId="{306BF292-0DF0-437E-B791-131C872DF523}" srcOrd="1" destOrd="0" parTransId="{CF0D28E3-1E45-40B3-9E99-4D01AAD468D2}" sibTransId="{391E8922-4057-4F0D-91A8-4201A58E314F}"/>
    <dgm:cxn modelId="{FF8E0299-F48B-4065-AA66-09D2EEAFA13C}" type="presOf" srcId="{2D5A9A6D-10DD-43A6-B396-ED104E27FA4C}" destId="{89704ABB-417C-480A-A057-DC0A7E85054E}" srcOrd="0" destOrd="0" presId="urn:microsoft.com/office/officeart/2005/8/layout/vList5"/>
    <dgm:cxn modelId="{538D60DF-5A67-4218-A086-415CD221CAC2}" srcId="{81452AB7-8225-4A5E-9E45-1FBB672CA469}" destId="{128A2F0A-C584-4E1B-AC78-CA42A47AAA0C}" srcOrd="0" destOrd="0" parTransId="{092A847B-E628-4570-B6B4-A6D0F3A96C42}" sibTransId="{A0CECF73-78BA-47E6-BA5B-88250D52D8F0}"/>
    <dgm:cxn modelId="{0D330C9E-3505-4810-A434-EBB0B6265CC6}" type="presOf" srcId="{81452AB7-8225-4A5E-9E45-1FBB672CA469}" destId="{049D67C3-4618-4C74-AD34-24BC6F11C214}" srcOrd="0" destOrd="0" presId="urn:microsoft.com/office/officeart/2005/8/layout/vList5"/>
    <dgm:cxn modelId="{082D19AB-5D7E-408F-BC43-6A7208CA7950}" srcId="{81452AB7-8225-4A5E-9E45-1FBB672CA469}" destId="{EA07EC14-3DAC-4311-B549-D9AD849F336D}" srcOrd="2" destOrd="0" parTransId="{42F27CAD-B603-4AC2-A469-BA7399D46020}" sibTransId="{5A1ADD1F-FF7E-47C7-868D-C843C9303D61}"/>
    <dgm:cxn modelId="{566929C9-AA02-4FCC-8DBE-A95DFC5462BE}" srcId="{6CFB6874-7289-487B-B212-ED9E31FB9784}" destId="{F9A6670A-3AB1-4F21-9EA6-73F22DA10626}" srcOrd="1" destOrd="0" parTransId="{97C89EAC-A693-47C4-A674-883A3AF0EE0D}" sibTransId="{4BF97BE5-D28C-4EA9-A0EA-F19026C82168}"/>
    <dgm:cxn modelId="{1271153D-4394-4754-AE68-F7750EE211E7}" type="presOf" srcId="{128A2F0A-C584-4E1B-AC78-CA42A47AAA0C}" destId="{A6665CB8-F69B-4CE5-B10E-8D42777E3F3D}" srcOrd="0" destOrd="0" presId="urn:microsoft.com/office/officeart/2005/8/layout/vList5"/>
    <dgm:cxn modelId="{A1DD9859-C70C-4561-A191-5B73E3BBAF63}" srcId="{E30FDD32-53DF-4952-A758-CC3C598BE9BB}" destId="{81452AB7-8225-4A5E-9E45-1FBB672CA469}" srcOrd="0" destOrd="0" parTransId="{65EF0F5B-71B7-4FED-B18B-ECD9BCED0B79}" sibTransId="{EF8F9CEC-2684-4A4B-8420-B71819BE7CE9}"/>
    <dgm:cxn modelId="{51AC218B-9887-4E47-AE92-A24E54907C24}" type="presOf" srcId="{EA07EC14-3DAC-4311-B549-D9AD849F336D}" destId="{A6665CB8-F69B-4CE5-B10E-8D42777E3F3D}" srcOrd="0" destOrd="2" presId="urn:microsoft.com/office/officeart/2005/8/layout/vList5"/>
    <dgm:cxn modelId="{B756ED1E-E79B-4C11-A907-539DB7BFAC6B}" type="presOf" srcId="{E30FDD32-53DF-4952-A758-CC3C598BE9BB}" destId="{1695D196-A688-46B2-8050-18403438DED1}" srcOrd="0" destOrd="0" presId="urn:microsoft.com/office/officeart/2005/8/layout/vList5"/>
    <dgm:cxn modelId="{548848AC-48E8-4A5A-B604-CBE362604FBB}" srcId="{E30FDD32-53DF-4952-A758-CC3C598BE9BB}" destId="{2D5A9A6D-10DD-43A6-B396-ED104E27FA4C}" srcOrd="2" destOrd="0" parTransId="{7F959065-4508-4ABF-8C7C-B7B2132D755F}" sibTransId="{27A73D31-9FDA-4A84-8B82-31AED3511F2E}"/>
    <dgm:cxn modelId="{7218C452-BCC7-481D-9AE3-7F3342597A73}" type="presOf" srcId="{F9A6670A-3AB1-4F21-9EA6-73F22DA10626}" destId="{501E62FF-9344-4298-99FD-35CD30475365}" srcOrd="0" destOrd="1" presId="urn:microsoft.com/office/officeart/2005/8/layout/vList5"/>
    <dgm:cxn modelId="{196B1F5B-E377-4413-8D61-9FD79BEE02D5}" srcId="{6CFB6874-7289-487B-B212-ED9E31FB9784}" destId="{A6ADFD94-E049-4852-8AED-B10FD07C65E3}" srcOrd="0" destOrd="0" parTransId="{F448D59B-F96C-4F52-95CA-CFE61C4C99C6}" sibTransId="{A75DDD13-5FC2-48B4-A4D4-B38DFFB24800}"/>
    <dgm:cxn modelId="{F75D3A75-4595-49CF-BA6E-8DD785B58A72}" type="presParOf" srcId="{1695D196-A688-46B2-8050-18403438DED1}" destId="{22C8ECBE-AB54-4F0B-B014-8E2076512E67}" srcOrd="0" destOrd="0" presId="urn:microsoft.com/office/officeart/2005/8/layout/vList5"/>
    <dgm:cxn modelId="{B14DB98E-6798-4A48-BE04-DBEE4838D9A5}" type="presParOf" srcId="{22C8ECBE-AB54-4F0B-B014-8E2076512E67}" destId="{049D67C3-4618-4C74-AD34-24BC6F11C214}" srcOrd="0" destOrd="0" presId="urn:microsoft.com/office/officeart/2005/8/layout/vList5"/>
    <dgm:cxn modelId="{B2AC146E-FAA0-4617-B4D0-640104041045}" type="presParOf" srcId="{22C8ECBE-AB54-4F0B-B014-8E2076512E67}" destId="{A6665CB8-F69B-4CE5-B10E-8D42777E3F3D}" srcOrd="1" destOrd="0" presId="urn:microsoft.com/office/officeart/2005/8/layout/vList5"/>
    <dgm:cxn modelId="{39A35B89-E335-4D85-8EDB-5A05099FEF51}" type="presParOf" srcId="{1695D196-A688-46B2-8050-18403438DED1}" destId="{3B606992-1883-4786-B10E-3843ECC8902C}" srcOrd="1" destOrd="0" presId="urn:microsoft.com/office/officeart/2005/8/layout/vList5"/>
    <dgm:cxn modelId="{11865234-7E2E-4BBB-A9E6-41FBAA2B96A7}" type="presParOf" srcId="{1695D196-A688-46B2-8050-18403438DED1}" destId="{B02144AE-74B6-43E2-A9B2-42B964EDE838}" srcOrd="2" destOrd="0" presId="urn:microsoft.com/office/officeart/2005/8/layout/vList5"/>
    <dgm:cxn modelId="{2E632A81-426A-4E14-BCD2-1331497D8BEB}" type="presParOf" srcId="{B02144AE-74B6-43E2-A9B2-42B964EDE838}" destId="{59113E82-BE7B-4189-B16B-D4ED710A99D4}" srcOrd="0" destOrd="0" presId="urn:microsoft.com/office/officeart/2005/8/layout/vList5"/>
    <dgm:cxn modelId="{4BBE5CEA-A7C2-4D7B-B357-511562BF784E}" type="presParOf" srcId="{B02144AE-74B6-43E2-A9B2-42B964EDE838}" destId="{501E62FF-9344-4298-99FD-35CD30475365}" srcOrd="1" destOrd="0" presId="urn:microsoft.com/office/officeart/2005/8/layout/vList5"/>
    <dgm:cxn modelId="{DF05C5B0-C6D6-45B7-8A9D-45CDDD06259F}" type="presParOf" srcId="{1695D196-A688-46B2-8050-18403438DED1}" destId="{3D73037A-EE4A-4514-8045-A37415378C41}" srcOrd="3" destOrd="0" presId="urn:microsoft.com/office/officeart/2005/8/layout/vList5"/>
    <dgm:cxn modelId="{4249ACEE-C57B-42A9-8301-A9A4742663A1}" type="presParOf" srcId="{1695D196-A688-46B2-8050-18403438DED1}" destId="{C1F883AA-86CE-4F03-A5E7-F91AB39C3384}" srcOrd="4" destOrd="0" presId="urn:microsoft.com/office/officeart/2005/8/layout/vList5"/>
    <dgm:cxn modelId="{9F7345A7-7C4D-4163-A3FA-9600E7EC6846}" type="presParOf" srcId="{C1F883AA-86CE-4F03-A5E7-F91AB39C3384}" destId="{89704ABB-417C-480A-A057-DC0A7E85054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FDD32-53DF-4952-A758-CC3C598BE9BB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81452AB7-8225-4A5E-9E45-1FBB672CA469}">
      <dgm:prSet phldrT="[Texte]" custT="1"/>
      <dgm:spPr/>
      <dgm:t>
        <a:bodyPr/>
        <a:lstStyle/>
        <a:p>
          <a:r>
            <a:rPr lang="fr-FR" sz="2400" dirty="0"/>
            <a:t>Indemnités de départ volontaire</a:t>
          </a:r>
        </a:p>
      </dgm:t>
    </dgm:pt>
    <dgm:pt modelId="{65EF0F5B-71B7-4FED-B18B-ECD9BCED0B79}" type="parTrans" cxnId="{A1DD9859-C70C-4561-A191-5B73E3BBAF63}">
      <dgm:prSet/>
      <dgm:spPr/>
      <dgm:t>
        <a:bodyPr/>
        <a:lstStyle/>
        <a:p>
          <a:endParaRPr lang="fr-FR"/>
        </a:p>
      </dgm:t>
    </dgm:pt>
    <dgm:pt modelId="{EF8F9CEC-2684-4A4B-8420-B71819BE7CE9}" type="sibTrans" cxnId="{A1DD9859-C70C-4561-A191-5B73E3BBAF63}">
      <dgm:prSet/>
      <dgm:spPr/>
      <dgm:t>
        <a:bodyPr/>
        <a:lstStyle/>
        <a:p>
          <a:endParaRPr lang="fr-FR"/>
        </a:p>
      </dgm:t>
    </dgm:pt>
    <dgm:pt modelId="{128A2F0A-C584-4E1B-AC78-CA42A47AAA0C}">
      <dgm:prSet phldrT="[Texte]" custT="1"/>
      <dgm:spPr/>
      <dgm:t>
        <a:bodyPr/>
        <a:lstStyle/>
        <a:p>
          <a:r>
            <a:rPr lang="fr-FR" sz="1800" dirty="0"/>
            <a:t>Décision prise par délibération</a:t>
          </a:r>
        </a:p>
      </dgm:t>
    </dgm:pt>
    <dgm:pt modelId="{092A847B-E628-4570-B6B4-A6D0F3A96C42}" type="parTrans" cxnId="{538D60DF-5A67-4218-A086-415CD221CAC2}">
      <dgm:prSet/>
      <dgm:spPr/>
      <dgm:t>
        <a:bodyPr/>
        <a:lstStyle/>
        <a:p>
          <a:endParaRPr lang="fr-FR"/>
        </a:p>
      </dgm:t>
    </dgm:pt>
    <dgm:pt modelId="{A0CECF73-78BA-47E6-BA5B-88250D52D8F0}" type="sibTrans" cxnId="{538D60DF-5A67-4218-A086-415CD221CAC2}">
      <dgm:prSet/>
      <dgm:spPr/>
      <dgm:t>
        <a:bodyPr/>
        <a:lstStyle/>
        <a:p>
          <a:endParaRPr lang="fr-FR"/>
        </a:p>
      </dgm:t>
    </dgm:pt>
    <dgm:pt modelId="{306BF292-0DF0-437E-B791-131C872DF523}">
      <dgm:prSet phldrT="[Texte]" custT="1"/>
      <dgm:spPr/>
      <dgm:t>
        <a:bodyPr/>
        <a:lstStyle/>
        <a:p>
          <a:r>
            <a:rPr lang="fr-FR" sz="1800" dirty="0"/>
            <a:t>2 agents concernés en 2018</a:t>
          </a:r>
        </a:p>
      </dgm:t>
    </dgm:pt>
    <dgm:pt modelId="{CF0D28E3-1E45-40B3-9E99-4D01AAD468D2}" type="parTrans" cxnId="{54A6D3DE-1700-44E0-B722-DCAA4FABB471}">
      <dgm:prSet/>
      <dgm:spPr/>
      <dgm:t>
        <a:bodyPr/>
        <a:lstStyle/>
        <a:p>
          <a:endParaRPr lang="fr-FR"/>
        </a:p>
      </dgm:t>
    </dgm:pt>
    <dgm:pt modelId="{391E8922-4057-4F0D-91A8-4201A58E314F}" type="sibTrans" cxnId="{54A6D3DE-1700-44E0-B722-DCAA4FABB471}">
      <dgm:prSet/>
      <dgm:spPr/>
      <dgm:t>
        <a:bodyPr/>
        <a:lstStyle/>
        <a:p>
          <a:endParaRPr lang="fr-FR"/>
        </a:p>
      </dgm:t>
    </dgm:pt>
    <dgm:pt modelId="{6CFB6874-7289-487B-B212-ED9E31FB9784}">
      <dgm:prSet phldrT="[Texte]" custT="1"/>
      <dgm:spPr/>
      <dgm:t>
        <a:bodyPr/>
        <a:lstStyle/>
        <a:p>
          <a:r>
            <a:rPr lang="fr-FR" sz="2400" dirty="0"/>
            <a:t>Valorisation du régime indemnitaire</a:t>
          </a:r>
        </a:p>
      </dgm:t>
    </dgm:pt>
    <dgm:pt modelId="{EC0C9D17-2C4B-4455-9246-DC0425BE8039}" type="parTrans" cxnId="{8C902ED5-72AB-43B3-B114-EBCE0F528683}">
      <dgm:prSet/>
      <dgm:spPr/>
      <dgm:t>
        <a:bodyPr/>
        <a:lstStyle/>
        <a:p>
          <a:endParaRPr lang="fr-FR"/>
        </a:p>
      </dgm:t>
    </dgm:pt>
    <dgm:pt modelId="{67B0A416-DA38-48B0-B3C0-BB650C6E3A81}" type="sibTrans" cxnId="{8C902ED5-72AB-43B3-B114-EBCE0F528683}">
      <dgm:prSet/>
      <dgm:spPr/>
      <dgm:t>
        <a:bodyPr/>
        <a:lstStyle/>
        <a:p>
          <a:endParaRPr lang="fr-FR"/>
        </a:p>
      </dgm:t>
    </dgm:pt>
    <dgm:pt modelId="{A6ADFD94-E049-4852-8AED-B10FD07C65E3}">
      <dgm:prSet phldrT="[Texte]" custT="1"/>
      <dgm:spPr/>
      <dgm:t>
        <a:bodyPr/>
        <a:lstStyle/>
        <a:p>
          <a:r>
            <a:rPr lang="fr-FR" sz="1800" dirty="0"/>
            <a:t>Choix de la collectivité</a:t>
          </a:r>
        </a:p>
      </dgm:t>
    </dgm:pt>
    <dgm:pt modelId="{F448D59B-F96C-4F52-95CA-CFE61C4C99C6}" type="parTrans" cxnId="{196B1F5B-E377-4413-8D61-9FD79BEE02D5}">
      <dgm:prSet/>
      <dgm:spPr/>
      <dgm:t>
        <a:bodyPr/>
        <a:lstStyle/>
        <a:p>
          <a:endParaRPr lang="fr-FR"/>
        </a:p>
      </dgm:t>
    </dgm:pt>
    <dgm:pt modelId="{A75DDD13-5FC2-48B4-A4D4-B38DFFB24800}" type="sibTrans" cxnId="{196B1F5B-E377-4413-8D61-9FD79BEE02D5}">
      <dgm:prSet/>
      <dgm:spPr/>
      <dgm:t>
        <a:bodyPr/>
        <a:lstStyle/>
        <a:p>
          <a:endParaRPr lang="fr-FR"/>
        </a:p>
      </dgm:t>
    </dgm:pt>
    <dgm:pt modelId="{F9A6670A-3AB1-4F21-9EA6-73F22DA10626}">
      <dgm:prSet phldrT="[Texte]" custT="1"/>
      <dgm:spPr/>
      <dgm:t>
        <a:bodyPr/>
        <a:lstStyle/>
        <a:p>
          <a:r>
            <a:rPr lang="fr-FR" sz="1800" dirty="0"/>
            <a:t>Impact sur la masse salariale 2018: </a:t>
          </a:r>
          <a:r>
            <a:rPr lang="fr-FR" sz="1800" b="1" dirty="0"/>
            <a:t>35 000€</a:t>
          </a:r>
        </a:p>
      </dgm:t>
    </dgm:pt>
    <dgm:pt modelId="{97C89EAC-A693-47C4-A674-883A3AF0EE0D}" type="parTrans" cxnId="{566929C9-AA02-4FCC-8DBE-A95DFC5462BE}">
      <dgm:prSet/>
      <dgm:spPr/>
      <dgm:t>
        <a:bodyPr/>
        <a:lstStyle/>
        <a:p>
          <a:endParaRPr lang="fr-FR"/>
        </a:p>
      </dgm:t>
    </dgm:pt>
    <dgm:pt modelId="{4BF97BE5-D28C-4EA9-A0EA-F19026C82168}" type="sibTrans" cxnId="{566929C9-AA02-4FCC-8DBE-A95DFC5462BE}">
      <dgm:prSet/>
      <dgm:spPr/>
      <dgm:t>
        <a:bodyPr/>
        <a:lstStyle/>
        <a:p>
          <a:endParaRPr lang="fr-FR"/>
        </a:p>
      </dgm:t>
    </dgm:pt>
    <dgm:pt modelId="{EA07EC14-3DAC-4311-B549-D9AD849F336D}">
      <dgm:prSet phldrT="[Texte]" custT="1"/>
      <dgm:spPr/>
      <dgm:t>
        <a:bodyPr/>
        <a:lstStyle/>
        <a:p>
          <a:r>
            <a:rPr lang="fr-FR" sz="1800" dirty="0"/>
            <a:t>Impact sur la masse salariale 2018: </a:t>
          </a:r>
          <a:r>
            <a:rPr lang="fr-FR" sz="1800" b="1" dirty="0"/>
            <a:t>55 000€</a:t>
          </a:r>
        </a:p>
      </dgm:t>
    </dgm:pt>
    <dgm:pt modelId="{42F27CAD-B603-4AC2-A469-BA7399D46020}" type="parTrans" cxnId="{082D19AB-5D7E-408F-BC43-6A7208CA7950}">
      <dgm:prSet/>
      <dgm:spPr/>
      <dgm:t>
        <a:bodyPr/>
        <a:lstStyle/>
        <a:p>
          <a:endParaRPr lang="fr-FR"/>
        </a:p>
      </dgm:t>
    </dgm:pt>
    <dgm:pt modelId="{5A1ADD1F-FF7E-47C7-868D-C843C9303D61}" type="sibTrans" cxnId="{082D19AB-5D7E-408F-BC43-6A7208CA7950}">
      <dgm:prSet/>
      <dgm:spPr/>
      <dgm:t>
        <a:bodyPr/>
        <a:lstStyle/>
        <a:p>
          <a:endParaRPr lang="fr-FR"/>
        </a:p>
      </dgm:t>
    </dgm:pt>
    <dgm:pt modelId="{1695D196-A688-46B2-8050-18403438DED1}" type="pres">
      <dgm:prSet presAssocID="{E30FDD32-53DF-4952-A758-CC3C598BE9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C8ECBE-AB54-4F0B-B014-8E2076512E67}" type="pres">
      <dgm:prSet presAssocID="{81452AB7-8225-4A5E-9E45-1FBB672CA469}" presName="linNode" presStyleCnt="0"/>
      <dgm:spPr/>
    </dgm:pt>
    <dgm:pt modelId="{049D67C3-4618-4C74-AD34-24BC6F11C214}" type="pres">
      <dgm:prSet presAssocID="{81452AB7-8225-4A5E-9E45-1FBB672CA46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665CB8-F69B-4CE5-B10E-8D42777E3F3D}" type="pres">
      <dgm:prSet presAssocID="{81452AB7-8225-4A5E-9E45-1FBB672CA46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606992-1883-4786-B10E-3843ECC8902C}" type="pres">
      <dgm:prSet presAssocID="{EF8F9CEC-2684-4A4B-8420-B71819BE7CE9}" presName="sp" presStyleCnt="0"/>
      <dgm:spPr/>
    </dgm:pt>
    <dgm:pt modelId="{B02144AE-74B6-43E2-A9B2-42B964EDE838}" type="pres">
      <dgm:prSet presAssocID="{6CFB6874-7289-487B-B212-ED9E31FB9784}" presName="linNode" presStyleCnt="0"/>
      <dgm:spPr/>
    </dgm:pt>
    <dgm:pt modelId="{59113E82-BE7B-4189-B16B-D4ED710A99D4}" type="pres">
      <dgm:prSet presAssocID="{6CFB6874-7289-487B-B212-ED9E31FB978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1E62FF-9344-4298-99FD-35CD30475365}" type="pres">
      <dgm:prSet presAssocID="{6CFB6874-7289-487B-B212-ED9E31FB978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D07C95-1F15-4201-9CB7-DE4CA9997F55}" type="presOf" srcId="{306BF292-0DF0-437E-B791-131C872DF523}" destId="{A6665CB8-F69B-4CE5-B10E-8D42777E3F3D}" srcOrd="0" destOrd="1" presId="urn:microsoft.com/office/officeart/2005/8/layout/vList5"/>
    <dgm:cxn modelId="{01F6948E-C772-4454-99C6-A699CC3DE71A}" type="presOf" srcId="{6CFB6874-7289-487B-B212-ED9E31FB9784}" destId="{59113E82-BE7B-4189-B16B-D4ED710A99D4}" srcOrd="0" destOrd="0" presId="urn:microsoft.com/office/officeart/2005/8/layout/vList5"/>
    <dgm:cxn modelId="{7558C3F8-1DE9-43DB-B8F2-0AE9AA2E5AAE}" type="presOf" srcId="{A6ADFD94-E049-4852-8AED-B10FD07C65E3}" destId="{501E62FF-9344-4298-99FD-35CD30475365}" srcOrd="0" destOrd="0" presId="urn:microsoft.com/office/officeart/2005/8/layout/vList5"/>
    <dgm:cxn modelId="{8C902ED5-72AB-43B3-B114-EBCE0F528683}" srcId="{E30FDD32-53DF-4952-A758-CC3C598BE9BB}" destId="{6CFB6874-7289-487B-B212-ED9E31FB9784}" srcOrd="1" destOrd="0" parTransId="{EC0C9D17-2C4B-4455-9246-DC0425BE8039}" sibTransId="{67B0A416-DA38-48B0-B3C0-BB650C6E3A81}"/>
    <dgm:cxn modelId="{54A6D3DE-1700-44E0-B722-DCAA4FABB471}" srcId="{81452AB7-8225-4A5E-9E45-1FBB672CA469}" destId="{306BF292-0DF0-437E-B791-131C872DF523}" srcOrd="1" destOrd="0" parTransId="{CF0D28E3-1E45-40B3-9E99-4D01AAD468D2}" sibTransId="{391E8922-4057-4F0D-91A8-4201A58E314F}"/>
    <dgm:cxn modelId="{538D60DF-5A67-4218-A086-415CD221CAC2}" srcId="{81452AB7-8225-4A5E-9E45-1FBB672CA469}" destId="{128A2F0A-C584-4E1B-AC78-CA42A47AAA0C}" srcOrd="0" destOrd="0" parTransId="{092A847B-E628-4570-B6B4-A6D0F3A96C42}" sibTransId="{A0CECF73-78BA-47E6-BA5B-88250D52D8F0}"/>
    <dgm:cxn modelId="{0D330C9E-3505-4810-A434-EBB0B6265CC6}" type="presOf" srcId="{81452AB7-8225-4A5E-9E45-1FBB672CA469}" destId="{049D67C3-4618-4C74-AD34-24BC6F11C214}" srcOrd="0" destOrd="0" presId="urn:microsoft.com/office/officeart/2005/8/layout/vList5"/>
    <dgm:cxn modelId="{082D19AB-5D7E-408F-BC43-6A7208CA7950}" srcId="{81452AB7-8225-4A5E-9E45-1FBB672CA469}" destId="{EA07EC14-3DAC-4311-B549-D9AD849F336D}" srcOrd="2" destOrd="0" parTransId="{42F27CAD-B603-4AC2-A469-BA7399D46020}" sibTransId="{5A1ADD1F-FF7E-47C7-868D-C843C9303D61}"/>
    <dgm:cxn modelId="{566929C9-AA02-4FCC-8DBE-A95DFC5462BE}" srcId="{6CFB6874-7289-487B-B212-ED9E31FB9784}" destId="{F9A6670A-3AB1-4F21-9EA6-73F22DA10626}" srcOrd="1" destOrd="0" parTransId="{97C89EAC-A693-47C4-A674-883A3AF0EE0D}" sibTransId="{4BF97BE5-D28C-4EA9-A0EA-F19026C82168}"/>
    <dgm:cxn modelId="{1271153D-4394-4754-AE68-F7750EE211E7}" type="presOf" srcId="{128A2F0A-C584-4E1B-AC78-CA42A47AAA0C}" destId="{A6665CB8-F69B-4CE5-B10E-8D42777E3F3D}" srcOrd="0" destOrd="0" presId="urn:microsoft.com/office/officeart/2005/8/layout/vList5"/>
    <dgm:cxn modelId="{A1DD9859-C70C-4561-A191-5B73E3BBAF63}" srcId="{E30FDD32-53DF-4952-A758-CC3C598BE9BB}" destId="{81452AB7-8225-4A5E-9E45-1FBB672CA469}" srcOrd="0" destOrd="0" parTransId="{65EF0F5B-71B7-4FED-B18B-ECD9BCED0B79}" sibTransId="{EF8F9CEC-2684-4A4B-8420-B71819BE7CE9}"/>
    <dgm:cxn modelId="{51AC218B-9887-4E47-AE92-A24E54907C24}" type="presOf" srcId="{EA07EC14-3DAC-4311-B549-D9AD849F336D}" destId="{A6665CB8-F69B-4CE5-B10E-8D42777E3F3D}" srcOrd="0" destOrd="2" presId="urn:microsoft.com/office/officeart/2005/8/layout/vList5"/>
    <dgm:cxn modelId="{B756ED1E-E79B-4C11-A907-539DB7BFAC6B}" type="presOf" srcId="{E30FDD32-53DF-4952-A758-CC3C598BE9BB}" destId="{1695D196-A688-46B2-8050-18403438DED1}" srcOrd="0" destOrd="0" presId="urn:microsoft.com/office/officeart/2005/8/layout/vList5"/>
    <dgm:cxn modelId="{7218C452-BCC7-481D-9AE3-7F3342597A73}" type="presOf" srcId="{F9A6670A-3AB1-4F21-9EA6-73F22DA10626}" destId="{501E62FF-9344-4298-99FD-35CD30475365}" srcOrd="0" destOrd="1" presId="urn:microsoft.com/office/officeart/2005/8/layout/vList5"/>
    <dgm:cxn modelId="{196B1F5B-E377-4413-8D61-9FD79BEE02D5}" srcId="{6CFB6874-7289-487B-B212-ED9E31FB9784}" destId="{A6ADFD94-E049-4852-8AED-B10FD07C65E3}" srcOrd="0" destOrd="0" parTransId="{F448D59B-F96C-4F52-95CA-CFE61C4C99C6}" sibTransId="{A75DDD13-5FC2-48B4-A4D4-B38DFFB24800}"/>
    <dgm:cxn modelId="{F75D3A75-4595-49CF-BA6E-8DD785B58A72}" type="presParOf" srcId="{1695D196-A688-46B2-8050-18403438DED1}" destId="{22C8ECBE-AB54-4F0B-B014-8E2076512E67}" srcOrd="0" destOrd="0" presId="urn:microsoft.com/office/officeart/2005/8/layout/vList5"/>
    <dgm:cxn modelId="{B14DB98E-6798-4A48-BE04-DBEE4838D9A5}" type="presParOf" srcId="{22C8ECBE-AB54-4F0B-B014-8E2076512E67}" destId="{049D67C3-4618-4C74-AD34-24BC6F11C214}" srcOrd="0" destOrd="0" presId="urn:microsoft.com/office/officeart/2005/8/layout/vList5"/>
    <dgm:cxn modelId="{B2AC146E-FAA0-4617-B4D0-640104041045}" type="presParOf" srcId="{22C8ECBE-AB54-4F0B-B014-8E2076512E67}" destId="{A6665CB8-F69B-4CE5-B10E-8D42777E3F3D}" srcOrd="1" destOrd="0" presId="urn:microsoft.com/office/officeart/2005/8/layout/vList5"/>
    <dgm:cxn modelId="{39A35B89-E335-4D85-8EDB-5A05099FEF51}" type="presParOf" srcId="{1695D196-A688-46B2-8050-18403438DED1}" destId="{3B606992-1883-4786-B10E-3843ECC8902C}" srcOrd="1" destOrd="0" presId="urn:microsoft.com/office/officeart/2005/8/layout/vList5"/>
    <dgm:cxn modelId="{11865234-7E2E-4BBB-A9E6-41FBAA2B96A7}" type="presParOf" srcId="{1695D196-A688-46B2-8050-18403438DED1}" destId="{B02144AE-74B6-43E2-A9B2-42B964EDE838}" srcOrd="2" destOrd="0" presId="urn:microsoft.com/office/officeart/2005/8/layout/vList5"/>
    <dgm:cxn modelId="{2E632A81-426A-4E14-BCD2-1331497D8BEB}" type="presParOf" srcId="{B02144AE-74B6-43E2-A9B2-42B964EDE838}" destId="{59113E82-BE7B-4189-B16B-D4ED710A99D4}" srcOrd="0" destOrd="0" presId="urn:microsoft.com/office/officeart/2005/8/layout/vList5"/>
    <dgm:cxn modelId="{4BBE5CEA-A7C2-4D7B-B357-511562BF784E}" type="presParOf" srcId="{B02144AE-74B6-43E2-A9B2-42B964EDE838}" destId="{501E62FF-9344-4298-99FD-35CD304753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0.02589</cdr:x>
      <cdr:y>0.14745</cdr:y>
    </cdr:from>
    <cdr:to>
      <cdr:x>0.11328</cdr:x>
      <cdr:y>0.19987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2EFA1815-DBD4-409C-9C69-F8FC3FD2470B}"/>
            </a:ext>
          </a:extLst>
        </cdr:cNvPr>
        <cdr:cNvSpPr txBox="1"/>
      </cdr:nvSpPr>
      <cdr:spPr>
        <a:xfrm xmlns:a="http://schemas.openxmlformats.org/drawingml/2006/main">
          <a:off x="140996" y="787314"/>
          <a:ext cx="475862" cy="27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0.03617</cdr:x>
      <cdr:y>0.5476</cdr:y>
    </cdr:from>
    <cdr:to>
      <cdr:x>0.12784</cdr:x>
      <cdr:y>0.62973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xmlns="" id="{56518F2F-E525-45F2-B1F3-A523910165ED}"/>
            </a:ext>
          </a:extLst>
        </cdr:cNvPr>
        <cdr:cNvSpPr txBox="1"/>
      </cdr:nvSpPr>
      <cdr:spPr>
        <a:xfrm xmlns:a="http://schemas.openxmlformats.org/drawingml/2006/main">
          <a:off x="196980" y="2924024"/>
          <a:ext cx="499185" cy="438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0.05159</cdr:x>
      <cdr:y>0.76952</cdr:y>
    </cdr:from>
    <cdr:to>
      <cdr:x>0.15783</cdr:x>
      <cdr:y>0.81845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xmlns="" id="{C7CE92F8-BD1E-428B-BF23-C98119742E00}"/>
            </a:ext>
          </a:extLst>
        </cdr:cNvPr>
        <cdr:cNvSpPr txBox="1"/>
      </cdr:nvSpPr>
      <cdr:spPr>
        <a:xfrm xmlns:a="http://schemas.openxmlformats.org/drawingml/2006/main">
          <a:off x="280956" y="4109012"/>
          <a:ext cx="578498" cy="26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0.04474</cdr:x>
      <cdr:y>0.88485</cdr:y>
    </cdr:from>
    <cdr:to>
      <cdr:x>0.22465</cdr:x>
      <cdr:y>0.91805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xmlns="" id="{1D2830DF-5FFC-4E6B-ADE9-9A7477697F27}"/>
            </a:ext>
          </a:extLst>
        </cdr:cNvPr>
        <cdr:cNvSpPr txBox="1"/>
      </cdr:nvSpPr>
      <cdr:spPr>
        <a:xfrm xmlns:a="http://schemas.openxmlformats.org/drawingml/2006/main">
          <a:off x="243633" y="4724832"/>
          <a:ext cx="979714" cy="177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0.04131</cdr:x>
      <cdr:y>0.23656</cdr:y>
    </cdr:from>
    <cdr:to>
      <cdr:x>0.24008</cdr:x>
      <cdr:y>0.33092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30AB4B15-F143-436E-BEB3-5B107484D34B}"/>
            </a:ext>
          </a:extLst>
        </cdr:cNvPr>
        <cdr:cNvSpPr txBox="1"/>
      </cdr:nvSpPr>
      <cdr:spPr>
        <a:xfrm xmlns:a="http://schemas.openxmlformats.org/drawingml/2006/main">
          <a:off x="224972" y="1263175"/>
          <a:ext cx="1082351" cy="503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</cdr:x>
      <cdr:y>0.92963</cdr:y>
    </cdr:from>
    <cdr:to>
      <cdr:x>0.28059</cdr:x>
      <cdr:y>1</cdr:y>
    </cdr:to>
    <cdr:sp macro="" textlink="">
      <cdr:nvSpPr>
        <cdr:cNvPr id="7" name="ZoneTexte 7"/>
        <cdr:cNvSpPr txBox="1"/>
      </cdr:nvSpPr>
      <cdr:spPr>
        <a:xfrm xmlns:a="http://schemas.openxmlformats.org/drawingml/2006/main">
          <a:off x="-4378971" y="2810860"/>
          <a:ext cx="584133" cy="212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3,98%</a:t>
          </a:r>
          <a:endParaRPr lang="fr-FR" b="1" dirty="0"/>
        </a:p>
      </cdr:txBody>
    </cdr:sp>
  </cdr:relSizeAnchor>
  <cdr:relSizeAnchor xmlns:cdr="http://schemas.openxmlformats.org/drawingml/2006/chartDrawing">
    <cdr:from>
      <cdr:x>0.33515</cdr:x>
      <cdr:y>0.93369</cdr:y>
    </cdr:from>
    <cdr:to>
      <cdr:x>0.80971</cdr:x>
      <cdr:y>0.98602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781826" y="2832240"/>
          <a:ext cx="1107052" cy="158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700" dirty="0">
              <a:solidFill>
                <a:schemeClr val="bg1"/>
              </a:solidFill>
            </a:rPr>
            <a:t>Autofinancement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0.42506</cdr:x>
      <cdr:y>0.32112</cdr:y>
    </cdr:from>
    <cdr:to>
      <cdr:x>0.70052</cdr:x>
      <cdr:y>0.58331</cdr:y>
    </cdr:to>
    <cdr:sp macro="" textlink="">
      <cdr:nvSpPr>
        <cdr:cNvPr id="5" name="ZoneTexte 4">
          <a:extLst xmlns:a="http://schemas.openxmlformats.org/drawingml/2006/main">
            <a:ext uri="{FF2B5EF4-FFF2-40B4-BE49-F238E27FC236}">
              <a16:creationId xmlns:a16="http://schemas.microsoft.com/office/drawing/2014/main" xmlns="" id="{5755C811-E6C6-4750-8ED4-A168522FCBC1}"/>
            </a:ext>
          </a:extLst>
        </cdr:cNvPr>
        <cdr:cNvSpPr txBox="1"/>
      </cdr:nvSpPr>
      <cdr:spPr>
        <a:xfrm xmlns:a="http://schemas.openxmlformats.org/drawingml/2006/main">
          <a:off x="981989" y="948702"/>
          <a:ext cx="636390" cy="77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100" dirty="0">
              <a:solidFill>
                <a:schemeClr val="bg1"/>
              </a:solidFill>
            </a:rPr>
            <a:t>Impôts et Taxes</a:t>
          </a:r>
        </a:p>
      </cdr:txBody>
    </cdr:sp>
  </cdr:relSizeAnchor>
  <cdr:relSizeAnchor xmlns:cdr="http://schemas.openxmlformats.org/drawingml/2006/chartDrawing">
    <cdr:from>
      <cdr:x>0.10155</cdr:x>
      <cdr:y>0.88035</cdr:y>
    </cdr:from>
    <cdr:to>
      <cdr:x>0.23886</cdr:x>
      <cdr:y>0.94026</cdr:y>
    </cdr:to>
    <cdr:sp macro="" textlink="">
      <cdr:nvSpPr>
        <cdr:cNvPr id="7" name="ZoneTexte 6">
          <a:extLst xmlns:a="http://schemas.openxmlformats.org/drawingml/2006/main">
            <a:ext uri="{FF2B5EF4-FFF2-40B4-BE49-F238E27FC236}">
              <a16:creationId xmlns:a16="http://schemas.microsoft.com/office/drawing/2014/main" xmlns="" id="{3F5F4422-92C5-4056-ACF4-A9A11EB04843}"/>
            </a:ext>
          </a:extLst>
        </cdr:cNvPr>
        <cdr:cNvSpPr txBox="1"/>
      </cdr:nvSpPr>
      <cdr:spPr>
        <a:xfrm xmlns:a="http://schemas.openxmlformats.org/drawingml/2006/main">
          <a:off x="234614" y="2600885"/>
          <a:ext cx="317219" cy="177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0.07721</cdr:x>
      <cdr:y>0.41602</cdr:y>
    </cdr:from>
    <cdr:to>
      <cdr:x>0.33501</cdr:x>
      <cdr:y>0.5</cdr:y>
    </cdr:to>
    <cdr:sp macro="" textlink="">
      <cdr:nvSpPr>
        <cdr:cNvPr id="4" name="ZoneTexte 7"/>
        <cdr:cNvSpPr txBox="1"/>
      </cdr:nvSpPr>
      <cdr:spPr>
        <a:xfrm xmlns:a="http://schemas.openxmlformats.org/drawingml/2006/main">
          <a:off x="186953" y="1257900"/>
          <a:ext cx="62419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88%</a:t>
          </a:r>
          <a:endParaRPr lang="fr-FR" b="1" dirty="0"/>
        </a:p>
      </cdr:txBody>
    </cdr:sp>
  </cdr:relSizeAnchor>
  <cdr:relSizeAnchor xmlns:cdr="http://schemas.openxmlformats.org/drawingml/2006/chartDrawing">
    <cdr:from>
      <cdr:x>0.08448</cdr:x>
      <cdr:y>0.7566</cdr:y>
    </cdr:from>
    <cdr:to>
      <cdr:x>0.34228</cdr:x>
      <cdr:y>0.84057</cdr:y>
    </cdr:to>
    <cdr:sp macro="" textlink="">
      <cdr:nvSpPr>
        <cdr:cNvPr id="6" name="ZoneTexte 7"/>
        <cdr:cNvSpPr txBox="1"/>
      </cdr:nvSpPr>
      <cdr:spPr>
        <a:xfrm xmlns:a="http://schemas.openxmlformats.org/drawingml/2006/main">
          <a:off x="204546" y="2287667"/>
          <a:ext cx="62419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5%</a:t>
          </a:r>
          <a:endParaRPr lang="fr-FR" b="1" dirty="0"/>
        </a:p>
      </cdr:txBody>
    </cdr:sp>
  </cdr:relSizeAnchor>
  <cdr:relSizeAnchor xmlns:cdr="http://schemas.openxmlformats.org/drawingml/2006/chartDrawing">
    <cdr:from>
      <cdr:x>0.09383</cdr:x>
      <cdr:y>0.86778</cdr:y>
    </cdr:from>
    <cdr:to>
      <cdr:x>0.35163</cdr:x>
      <cdr:y>0.95176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227195" y="2623858"/>
          <a:ext cx="62419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5%</a:t>
          </a:r>
          <a:endParaRPr lang="fr-FR" b="1" dirty="0"/>
        </a:p>
      </cdr:txBody>
    </cdr:sp>
  </cdr:relSizeAnchor>
  <cdr:relSizeAnchor xmlns:cdr="http://schemas.openxmlformats.org/drawingml/2006/chartDrawing">
    <cdr:from>
      <cdr:x>0.09629</cdr:x>
      <cdr:y>0.91602</cdr:y>
    </cdr:from>
    <cdr:to>
      <cdr:x>0.31561</cdr:x>
      <cdr:y>1</cdr:y>
    </cdr:to>
    <cdr:sp macro="" textlink="">
      <cdr:nvSpPr>
        <cdr:cNvPr id="9" name="ZoneTexte 7"/>
        <cdr:cNvSpPr txBox="1"/>
      </cdr:nvSpPr>
      <cdr:spPr>
        <a:xfrm xmlns:a="http://schemas.openxmlformats.org/drawingml/2006/main">
          <a:off x="233150" y="2769716"/>
          <a:ext cx="53102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0.51374</cdr:y>
    </cdr:from>
    <cdr:to>
      <cdr:x>0.19838</cdr:x>
      <cdr:y>0.59868</cdr:y>
    </cdr:to>
    <cdr:sp macro="" textlink="">
      <cdr:nvSpPr>
        <cdr:cNvPr id="11" name="ZoneTexte 10">
          <a:extLst xmlns:a="http://schemas.openxmlformats.org/drawingml/2006/main">
            <a:ext uri="{FF2B5EF4-FFF2-40B4-BE49-F238E27FC236}">
              <a16:creationId xmlns:a16="http://schemas.microsoft.com/office/drawing/2014/main" xmlns="" id="{24721863-C845-4C57-92C9-757FB9EFB653}"/>
            </a:ext>
          </a:extLst>
        </cdr:cNvPr>
        <cdr:cNvSpPr txBox="1"/>
      </cdr:nvSpPr>
      <cdr:spPr>
        <a:xfrm xmlns:a="http://schemas.openxmlformats.org/drawingml/2006/main">
          <a:off x="0" y="2436817"/>
          <a:ext cx="654138" cy="402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b="1" dirty="0"/>
        </a:p>
      </cdr:txBody>
    </cdr:sp>
  </cdr:relSizeAnchor>
  <cdr:relSizeAnchor xmlns:cdr="http://schemas.openxmlformats.org/drawingml/2006/chartDrawing">
    <cdr:from>
      <cdr:x>0.45187</cdr:x>
      <cdr:y>0.77543</cdr:y>
    </cdr:from>
    <cdr:to>
      <cdr:x>0.65896</cdr:x>
      <cdr:y>0.80065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3512A253-38E4-47C7-B547-08FDB1BC54FA}"/>
            </a:ext>
          </a:extLst>
        </cdr:cNvPr>
        <cdr:cNvSpPr txBox="1"/>
      </cdr:nvSpPr>
      <cdr:spPr>
        <a:xfrm xmlns:a="http://schemas.openxmlformats.org/drawingml/2006/main">
          <a:off x="1679155" y="4454278"/>
          <a:ext cx="769545" cy="144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0.43888</cdr:x>
      <cdr:y>0.77753</cdr:y>
    </cdr:from>
    <cdr:to>
      <cdr:x>0.64921</cdr:x>
      <cdr:y>0.8017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xmlns="" id="{3ABE8EFB-84CC-4627-A730-EE0A8552EF50}"/>
            </a:ext>
          </a:extLst>
        </cdr:cNvPr>
        <cdr:cNvSpPr txBox="1"/>
      </cdr:nvSpPr>
      <cdr:spPr>
        <a:xfrm xmlns:a="http://schemas.openxmlformats.org/drawingml/2006/main">
          <a:off x="1630870" y="4466350"/>
          <a:ext cx="781616" cy="13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0.16026</cdr:x>
      <cdr:y>0.39408</cdr:y>
    </cdr:from>
    <cdr:to>
      <cdr:x>0.34662</cdr:x>
      <cdr:y>0.47841</cdr:y>
    </cdr:to>
    <cdr:sp macro="" textlink="">
      <cdr:nvSpPr>
        <cdr:cNvPr id="5" name="ZoneTexte 7"/>
        <cdr:cNvSpPr txBox="1"/>
      </cdr:nvSpPr>
      <cdr:spPr>
        <a:xfrm xmlns:a="http://schemas.openxmlformats.org/drawingml/2006/main">
          <a:off x="502319" y="1186514"/>
          <a:ext cx="58412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90%</a:t>
          </a:r>
          <a:endParaRPr lang="fr-FR" b="1" dirty="0"/>
        </a:p>
      </cdr:txBody>
    </cdr:sp>
  </cdr:relSizeAnchor>
  <cdr:relSizeAnchor xmlns:cdr="http://schemas.openxmlformats.org/drawingml/2006/chartDrawing">
    <cdr:from>
      <cdr:x>0.18008</cdr:x>
      <cdr:y>0.91311</cdr:y>
    </cdr:from>
    <cdr:to>
      <cdr:x>0.38164</cdr:x>
      <cdr:y>1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564445" y="2749236"/>
          <a:ext cx="63176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/>
            <a:t>10%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0.15882</cdr:x>
      <cdr:y>0.22602</cdr:y>
    </cdr:from>
    <cdr:to>
      <cdr:x>0.28861</cdr:x>
      <cdr:y>0.2902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AB340885-B510-4D92-85A9-E23B550B716E}"/>
            </a:ext>
          </a:extLst>
        </cdr:cNvPr>
        <cdr:cNvSpPr txBox="1"/>
      </cdr:nvSpPr>
      <cdr:spPr>
        <a:xfrm xmlns:a="http://schemas.openxmlformats.org/drawingml/2006/main">
          <a:off x="901956" y="1347167"/>
          <a:ext cx="737118" cy="382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0.23108</cdr:x>
      <cdr:y>0.14698</cdr:y>
    </cdr:from>
    <cdr:to>
      <cdr:x>0.42176</cdr:x>
      <cdr:y>0.22332</cdr:y>
    </cdr:to>
    <cdr:sp macro="" textlink="">
      <cdr:nvSpPr>
        <cdr:cNvPr id="3" name="ZoneTexte 7"/>
        <cdr:cNvSpPr txBox="1"/>
      </cdr:nvSpPr>
      <cdr:spPr>
        <a:xfrm xmlns:a="http://schemas.openxmlformats.org/drawingml/2006/main">
          <a:off x="643505" y="488830"/>
          <a:ext cx="53102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3,98%</a:t>
          </a:r>
        </a:p>
      </cdr:txBody>
    </cdr:sp>
  </cdr:relSizeAnchor>
  <cdr:relSizeAnchor xmlns:cdr="http://schemas.openxmlformats.org/drawingml/2006/chartDrawing">
    <cdr:from>
      <cdr:x>0.18988</cdr:x>
      <cdr:y>0.45008</cdr:y>
    </cdr:from>
    <cdr:to>
      <cdr:x>0.38056</cdr:x>
      <cdr:y>0.52643</cdr:y>
    </cdr:to>
    <cdr:sp macro="" textlink="">
      <cdr:nvSpPr>
        <cdr:cNvPr id="4" name="ZoneTexte 7"/>
        <cdr:cNvSpPr txBox="1"/>
      </cdr:nvSpPr>
      <cdr:spPr>
        <a:xfrm xmlns:a="http://schemas.openxmlformats.org/drawingml/2006/main">
          <a:off x="528766" y="1496932"/>
          <a:ext cx="53102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70%</a:t>
          </a:r>
        </a:p>
      </cdr:txBody>
    </cdr:sp>
  </cdr:relSizeAnchor>
  <cdr:relSizeAnchor xmlns:cdr="http://schemas.openxmlformats.org/drawingml/2006/chartDrawing">
    <cdr:from>
      <cdr:x>0.18988</cdr:x>
      <cdr:y>0.8424</cdr:y>
    </cdr:from>
    <cdr:to>
      <cdr:x>0.38056</cdr:x>
      <cdr:y>0.91874</cdr:y>
    </cdr:to>
    <cdr:sp macro="" textlink="">
      <cdr:nvSpPr>
        <cdr:cNvPr id="5" name="ZoneTexte 7"/>
        <cdr:cNvSpPr txBox="1"/>
      </cdr:nvSpPr>
      <cdr:spPr>
        <a:xfrm xmlns:a="http://schemas.openxmlformats.org/drawingml/2006/main">
          <a:off x="528766" y="2801747"/>
          <a:ext cx="531021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50" b="1" dirty="0"/>
            <a:t>26%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B935B-6BD6-4342-82A7-FB25A64A829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81D-20F6-42BD-8558-4F1384B17E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1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4300" cy="36369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8801-D8AF-46A6-94DE-39BD8DD1CFE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10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8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3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8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5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3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3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5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1D1B-4811-4158-8A87-F0C171D5C9BC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0107-BE7E-4758-897D-4683CD30E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9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3889" y="520505"/>
            <a:ext cx="6336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NOTE DE SYNTHESE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COMPTE ADMINISTRATIF 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4658" y="6184482"/>
            <a:ext cx="4725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Présentée en Commission  Finances le 20 juin 2019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9AFA327-3405-4965-931F-FD6562E60A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33" y="2092588"/>
            <a:ext cx="4891933" cy="350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86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BE923E-EF91-4E41-AD49-22FEEFCF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14" y="520505"/>
            <a:ext cx="10515600" cy="5756049"/>
          </a:xfrm>
        </p:spPr>
        <p:txBody>
          <a:bodyPr/>
          <a:lstStyle/>
          <a:p>
            <a:pPr marL="0" indent="0" algn="just" eaLnBrk="0"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005C73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3.2 - Ratio de désendettement</a:t>
            </a:r>
            <a:endParaRPr lang="fr-FR" sz="20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F01DAB6-4DB0-46A6-8F1F-5CAA1EAB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9455"/>
            <a:ext cx="9495971" cy="1690031"/>
          </a:xfrm>
          <a:prstGeom prst="rect">
            <a:avLst/>
          </a:prstGeom>
        </p:spPr>
      </p:pic>
      <p:pic>
        <p:nvPicPr>
          <p:cNvPr id="5" name="Image 4" descr="ooxWord://media/image8.PNG">
            <a:extLst>
              <a:ext uri="{FF2B5EF4-FFF2-40B4-BE49-F238E27FC236}">
                <a16:creationId xmlns:a16="http://schemas.microsoft.com/office/drawing/2014/main" xmlns="" id="{BE3F8F23-BC99-4AA2-8429-9886A1259D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2779486"/>
            <a:ext cx="658177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641BD9D-0DE6-4205-8C58-56A6B4334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B9101C2-ADE6-4BC9-8DFD-09374E91643C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24667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xmlns="" id="{36274FE0-3F59-4E25-9D27-9064C48C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87510"/>
              </p:ext>
            </p:extLst>
          </p:nvPr>
        </p:nvGraphicFramePr>
        <p:xfrm>
          <a:off x="852656" y="1952822"/>
          <a:ext cx="10136922" cy="25831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9754">
                  <a:extLst>
                    <a:ext uri="{9D8B030D-6E8A-4147-A177-3AD203B41FA5}">
                      <a16:colId xmlns:a16="http://schemas.microsoft.com/office/drawing/2014/main" xmlns="" val="2517645312"/>
                    </a:ext>
                  </a:extLst>
                </a:gridCol>
                <a:gridCol w="2532068">
                  <a:extLst>
                    <a:ext uri="{9D8B030D-6E8A-4147-A177-3AD203B41FA5}">
                      <a16:colId xmlns:a16="http://schemas.microsoft.com/office/drawing/2014/main" xmlns="" val="2253804893"/>
                    </a:ext>
                  </a:extLst>
                </a:gridCol>
                <a:gridCol w="2532068">
                  <a:extLst>
                    <a:ext uri="{9D8B030D-6E8A-4147-A177-3AD203B41FA5}">
                      <a16:colId xmlns:a16="http://schemas.microsoft.com/office/drawing/2014/main" xmlns="" val="382995252"/>
                    </a:ext>
                  </a:extLst>
                </a:gridCol>
                <a:gridCol w="2533032">
                  <a:extLst>
                    <a:ext uri="{9D8B030D-6E8A-4147-A177-3AD203B41FA5}">
                      <a16:colId xmlns:a16="http://schemas.microsoft.com/office/drawing/2014/main" xmlns="" val="356664909"/>
                    </a:ext>
                  </a:extLst>
                </a:gridCol>
              </a:tblGrid>
              <a:tr h="891046">
                <a:tc>
                  <a:txBody>
                    <a:bodyPr/>
                    <a:lstStyle/>
                    <a:p>
                      <a:pPr algn="ctr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Taux taxe d'habitation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Taux taxe foncière sur le bâti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Taux taxe foncière sur le non bâti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345845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13,98 %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16,76 %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90,26 %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719430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14,68 %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17,6 %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90,26 %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9846960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14,68 %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17,6 %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90,26 %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291715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14,68 %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17,6 %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90,26 %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062612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14,68 %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17,6 %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90,26 %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819662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5BFC406-EC38-4251-8A36-0948A22AB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99E30A3-67E1-4D88-8210-CF24C8F822F6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14" y="321733"/>
            <a:ext cx="9272043" cy="3865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14" y="970505"/>
            <a:ext cx="10626553" cy="8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5F6A179-5B66-462E-94C8-607B66C0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91" y="304647"/>
            <a:ext cx="8021510" cy="943582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CA05D46C-8D47-4399-B8D8-E4ECF2FFF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47130"/>
              </p:ext>
            </p:extLst>
          </p:nvPr>
        </p:nvGraphicFramePr>
        <p:xfrm>
          <a:off x="4282973" y="1248229"/>
          <a:ext cx="5210628" cy="5551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8191">
                  <a:extLst>
                    <a:ext uri="{9D8B030D-6E8A-4147-A177-3AD203B41FA5}">
                      <a16:colId xmlns:a16="http://schemas.microsoft.com/office/drawing/2014/main" xmlns="" val="2137012797"/>
                    </a:ext>
                  </a:extLst>
                </a:gridCol>
                <a:gridCol w="868191">
                  <a:extLst>
                    <a:ext uri="{9D8B030D-6E8A-4147-A177-3AD203B41FA5}">
                      <a16:colId xmlns:a16="http://schemas.microsoft.com/office/drawing/2014/main" xmlns="" val="2835604850"/>
                    </a:ext>
                  </a:extLst>
                </a:gridCol>
                <a:gridCol w="868191">
                  <a:extLst>
                    <a:ext uri="{9D8B030D-6E8A-4147-A177-3AD203B41FA5}">
                      <a16:colId xmlns:a16="http://schemas.microsoft.com/office/drawing/2014/main" xmlns="" val="2776735690"/>
                    </a:ext>
                  </a:extLst>
                </a:gridCol>
                <a:gridCol w="868191">
                  <a:extLst>
                    <a:ext uri="{9D8B030D-6E8A-4147-A177-3AD203B41FA5}">
                      <a16:colId xmlns:a16="http://schemas.microsoft.com/office/drawing/2014/main" xmlns="" val="851799960"/>
                    </a:ext>
                  </a:extLst>
                </a:gridCol>
                <a:gridCol w="868191">
                  <a:extLst>
                    <a:ext uri="{9D8B030D-6E8A-4147-A177-3AD203B41FA5}">
                      <a16:colId xmlns:a16="http://schemas.microsoft.com/office/drawing/2014/main" xmlns="" val="3311207556"/>
                    </a:ext>
                  </a:extLst>
                </a:gridCol>
                <a:gridCol w="869673">
                  <a:extLst>
                    <a:ext uri="{9D8B030D-6E8A-4147-A177-3AD203B41FA5}">
                      <a16:colId xmlns:a16="http://schemas.microsoft.com/office/drawing/2014/main" xmlns="" val="498112418"/>
                    </a:ext>
                  </a:extLst>
                </a:gridCol>
              </a:tblGrid>
              <a:tr h="218169">
                <a:tc>
                  <a:txBody>
                    <a:bodyPr/>
                    <a:lstStyle/>
                    <a:p>
                      <a:pPr algn="just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922864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des dépenses réelles de fonctionnement 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22 258 676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22 311 783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21 568 127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22 610 175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23 020 106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8812933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2,52 %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0,24 %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-3,33 %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4,83 %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1,81 %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749234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Charges de personnel et frais assimilés (chap 012)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13 812 781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13 979 465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13 470 762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13 687 329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14 124 774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518260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5,3 %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1,21 %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-3,64 %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1,61 %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29389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Charges à caractère général (chap 011)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5 282 390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5 102 896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4 836 089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5 213 145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5 293 662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062893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-2,5 %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-3,4 %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-5,23 %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7,8 %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1,54 %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341550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Contingents et participations obligatoires (art 655)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707 294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714 486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713 518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716 038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838 413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392862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3,44 %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1,02 %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-0,14 %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17,09 %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643302"/>
                  </a:ext>
                </a:extLst>
              </a:tr>
              <a:tr h="262654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Subventions versées (art 657)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1 308 255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1 318 116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1 341 440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1 365 146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1 481 019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442666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-4,52 %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0,75 %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1,77 %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1,77 %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8,49 %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385795"/>
                  </a:ext>
                </a:extLst>
              </a:tr>
              <a:tr h="52531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charges de gestion courante (art 65 hors 655 et 657)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258 948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272 900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264 858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284 174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349 298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882527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13,39 %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5,39 %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-2,95 %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7,29 %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22,92 %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413063"/>
                  </a:ext>
                </a:extLst>
              </a:tr>
              <a:tr h="262654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intérêts de la dette (art 66111)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677 328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628 162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513 553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452 872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416 757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641094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-5,85 %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-7,26 %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-18,25 %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-11,82 %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-7,97 %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916613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dépenses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48 304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58 132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56 452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16 670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94 686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62849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-47,59 %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20,35 %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-2,89 %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-70,47 %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467,99 %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614047"/>
                  </a:ext>
                </a:extLst>
              </a:tr>
              <a:tr h="262654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AttenuationdeProduits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163 377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237 626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371 456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874 801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421 497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395028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98,72 %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45,45 %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56,32 %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135,51 %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-51,82 %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19281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524D675-7955-4CD2-88B1-142CA8619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BA2BC76-DD70-4F0A-8F90-54599E338321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A8064B6-E8BE-4FD2-9044-12E24CAD5008}"/>
              </a:ext>
            </a:extLst>
          </p:cNvPr>
          <p:cNvSpPr txBox="1"/>
          <p:nvPr/>
        </p:nvSpPr>
        <p:spPr>
          <a:xfrm>
            <a:off x="637563" y="1451295"/>
            <a:ext cx="24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excellent taux de réalisation: 98%</a:t>
            </a:r>
          </a:p>
        </p:txBody>
      </p:sp>
    </p:spTree>
    <p:extLst>
      <p:ext uri="{BB962C8B-B14F-4D97-AF65-F5344CB8AC3E}">
        <p14:creationId xmlns:p14="http://schemas.microsoft.com/office/powerpoint/2010/main" val="124063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xWord://media/image11.PNG">
            <a:extLst>
              <a:ext uri="{FF2B5EF4-FFF2-40B4-BE49-F238E27FC236}">
                <a16:creationId xmlns:a16="http://schemas.microsoft.com/office/drawing/2014/main" xmlns="" id="{2A5A0FB1-AABF-4B94-BCBF-E78957CF8B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642257"/>
            <a:ext cx="7891916" cy="44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9F82B8E-FFC2-46D9-A822-2482FDB6C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C5576D7-AE00-43A6-BD39-F1D7B4A54180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316833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15A2C8E-FCE4-4E71-B3C0-485D9B8A4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14A9565-58A7-4A55-80CF-D37250C6670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B8CBA7A6-0175-4831-8E34-3A6C425AFFEB}"/>
              </a:ext>
            </a:extLst>
          </p:cNvPr>
          <p:cNvSpPr txBox="1">
            <a:spLocks/>
          </p:cNvSpPr>
          <p:nvPr/>
        </p:nvSpPr>
        <p:spPr>
          <a:xfrm>
            <a:off x="982985" y="845555"/>
            <a:ext cx="10763493" cy="425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Les charges de personnel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2CDEB31F-A04D-40EB-A0FC-79ABE19DAB89}"/>
              </a:ext>
            </a:extLst>
          </p:cNvPr>
          <p:cNvSpPr txBox="1">
            <a:spLocks/>
          </p:cNvSpPr>
          <p:nvPr/>
        </p:nvSpPr>
        <p:spPr>
          <a:xfrm>
            <a:off x="972589" y="1266830"/>
            <a:ext cx="10057199" cy="4194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>
                <a:solidFill>
                  <a:srgbClr val="006666"/>
                </a:solidFill>
              </a:rPr>
              <a:t>Evolution de la masse salariale globale entre 2014 et 2018 (chapitre 012)</a:t>
            </a:r>
            <a:endParaRPr lang="fr-FR" sz="2600" dirty="0">
              <a:solidFill>
                <a:srgbClr val="006666"/>
              </a:solidFill>
            </a:endParaRP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80947"/>
              </p:ext>
            </p:extLst>
          </p:nvPr>
        </p:nvGraphicFramePr>
        <p:xfrm>
          <a:off x="3702851" y="177025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010211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8456520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0342609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4492376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37166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7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13 812 781€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13 979 000€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13 471 000€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13 687 000€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14 124 774€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785530"/>
                  </a:ext>
                </a:extLst>
              </a:tr>
            </a:tbl>
          </a:graphicData>
        </a:graphic>
      </p:graphicFrame>
      <p:sp>
        <p:nvSpPr>
          <p:cNvPr id="10" name="Flèche courbée vers le haut 9"/>
          <p:cNvSpPr/>
          <p:nvPr/>
        </p:nvSpPr>
        <p:spPr>
          <a:xfrm>
            <a:off x="5045818" y="2604440"/>
            <a:ext cx="5660967" cy="937166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184597909"/>
              </p:ext>
            </p:extLst>
          </p:nvPr>
        </p:nvGraphicFramePr>
        <p:xfrm>
          <a:off x="464351" y="3502064"/>
          <a:ext cx="6477000" cy="33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Bulle narrative : rectangle 1">
            <a:extLst>
              <a:ext uri="{FF2B5EF4-FFF2-40B4-BE49-F238E27FC236}">
                <a16:creationId xmlns:a16="http://schemas.microsoft.com/office/drawing/2014/main" xmlns="" id="{A9540421-0D28-40E1-997A-2F42E96B278E}"/>
              </a:ext>
            </a:extLst>
          </p:cNvPr>
          <p:cNvSpPr/>
          <p:nvPr/>
        </p:nvSpPr>
        <p:spPr>
          <a:xfrm>
            <a:off x="6974833" y="2770314"/>
            <a:ext cx="1584036" cy="101732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Augmentation modérée 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+ </a:t>
            </a:r>
            <a:r>
              <a:rPr lang="fr-FR" sz="1600" b="1" dirty="0">
                <a:solidFill>
                  <a:srgbClr val="ED7D31"/>
                </a:solidFill>
                <a:latin typeface="Gill Sans MT" panose="020B0502020104020203"/>
              </a:rPr>
              <a:t>2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,26%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630BD9-9946-452E-A2CA-6FB5D184B120}"/>
              </a:ext>
            </a:extLst>
          </p:cNvPr>
          <p:cNvSpPr/>
          <p:nvPr/>
        </p:nvSpPr>
        <p:spPr>
          <a:xfrm>
            <a:off x="1115202" y="367775"/>
            <a:ext cx="4349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>
              <a:spcAft>
                <a:spcPts val="0"/>
              </a:spcAft>
            </a:pPr>
            <a:r>
              <a:rPr lang="fr-FR" sz="2000" b="1" u="sng" dirty="0">
                <a:solidFill>
                  <a:srgbClr val="005C73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5.2 Les dépenses de personnel </a:t>
            </a:r>
            <a:endParaRPr lang="fr-FR" sz="20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29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CDEB31F-A04D-40EB-A0FC-79ABE19D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14" y="759142"/>
            <a:ext cx="9729532" cy="4194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6666"/>
                </a:solidFill>
              </a:rPr>
              <a:t>Masse salariale 2018 (chapitre 012) : Variation par rapport au réalisé 2017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70089"/>
              </p:ext>
            </p:extLst>
          </p:nvPr>
        </p:nvGraphicFramePr>
        <p:xfrm>
          <a:off x="2553709" y="1317318"/>
          <a:ext cx="3251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010211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845652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REALISE 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REALISE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676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13 687 000€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14 124 774€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785530"/>
                  </a:ext>
                </a:extLst>
              </a:tr>
            </a:tbl>
          </a:graphicData>
        </a:graphic>
      </p:graphicFrame>
      <p:sp>
        <p:nvSpPr>
          <p:cNvPr id="7" name="Flèche courbée vers le haut 6"/>
          <p:cNvSpPr/>
          <p:nvPr/>
        </p:nvSpPr>
        <p:spPr>
          <a:xfrm>
            <a:off x="3259669" y="2091431"/>
            <a:ext cx="1896533" cy="387541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Bulle narrative : rectangle 1">
            <a:extLst>
              <a:ext uri="{FF2B5EF4-FFF2-40B4-BE49-F238E27FC236}">
                <a16:creationId xmlns:a16="http://schemas.microsoft.com/office/drawing/2014/main" xmlns="" id="{A9540421-0D28-40E1-997A-2F42E96B278E}"/>
              </a:ext>
            </a:extLst>
          </p:cNvPr>
          <p:cNvSpPr/>
          <p:nvPr/>
        </p:nvSpPr>
        <p:spPr>
          <a:xfrm>
            <a:off x="6714284" y="1192043"/>
            <a:ext cx="3115515" cy="14267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ill Sans MT" panose="020B0502020104020203"/>
              </a:rPr>
              <a:t>Variation 2017 - 2018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ill Sans MT" panose="020B0502020104020203"/>
              </a:rPr>
              <a:t>+ </a:t>
            </a:r>
            <a:r>
              <a:rPr lang="fr-FR" sz="2600" b="1" dirty="0">
                <a:solidFill>
                  <a:srgbClr val="ED7D31"/>
                </a:solidFill>
                <a:latin typeface="Gill Sans MT" panose="020B0502020104020203"/>
              </a:rPr>
              <a:t>3,20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ill Sans MT" panose="020B0502020104020203"/>
              </a:rPr>
              <a:t>%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xmlns="" id="{DC6BBF9F-D9AA-49B8-BE9D-B320BB695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252577"/>
              </p:ext>
            </p:extLst>
          </p:nvPr>
        </p:nvGraphicFramePr>
        <p:xfrm>
          <a:off x="2024893" y="3025291"/>
          <a:ext cx="8445731" cy="354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xmlns="" id="{B8CBA7A6-0175-4831-8E34-3A6C425AFFEB}"/>
              </a:ext>
            </a:extLst>
          </p:cNvPr>
          <p:cNvSpPr txBox="1">
            <a:spLocks/>
          </p:cNvSpPr>
          <p:nvPr/>
        </p:nvSpPr>
        <p:spPr>
          <a:xfrm>
            <a:off x="1285714" y="270386"/>
            <a:ext cx="10435826" cy="425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Les charges de personnel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15A2C8E-FCE4-4E71-B3C0-485D9B8A41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14A9565-58A7-4A55-80CF-D37250C6670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367854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CDEB31F-A04D-40EB-A0FC-79ABE19D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14" y="736556"/>
            <a:ext cx="9729533" cy="419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b="1" dirty="0">
                <a:solidFill>
                  <a:srgbClr val="006666"/>
                </a:solidFill>
              </a:rPr>
              <a:t>Masse salariale 2018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88731657"/>
              </p:ext>
            </p:extLst>
          </p:nvPr>
        </p:nvGraphicFramePr>
        <p:xfrm>
          <a:off x="1623560" y="1151371"/>
          <a:ext cx="4870383" cy="557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15A2C8E-FCE4-4E71-B3C0-485D9B8A4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14A9565-58A7-4A55-80CF-D37250C6670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8CBA7A6-0175-4831-8E34-3A6C425AFFEB}"/>
              </a:ext>
            </a:extLst>
          </p:cNvPr>
          <p:cNvSpPr txBox="1">
            <a:spLocks/>
          </p:cNvSpPr>
          <p:nvPr/>
        </p:nvSpPr>
        <p:spPr>
          <a:xfrm>
            <a:off x="1285714" y="270386"/>
            <a:ext cx="10435826" cy="425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Les charges de personnel</a:t>
            </a:r>
          </a:p>
        </p:txBody>
      </p:sp>
    </p:spTree>
    <p:extLst>
      <p:ext uri="{BB962C8B-B14F-4D97-AF65-F5344CB8AC3E}">
        <p14:creationId xmlns:p14="http://schemas.microsoft.com/office/powerpoint/2010/main" val="126487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CBA7A6-0175-4831-8E34-3A6C425A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975" y="164967"/>
            <a:ext cx="10498973" cy="642327"/>
          </a:xfrm>
        </p:spPr>
        <p:txBody>
          <a:bodyPr>
            <a:normAutofit/>
          </a:bodyPr>
          <a:lstStyle/>
          <a:p>
            <a:r>
              <a:rPr lang="fr-FR" sz="2600" dirty="0"/>
              <a:t>Evolution des effectifs permanents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DEF6CC81-0381-4A88-9FC2-BB918AB7FAEA}"/>
              </a:ext>
            </a:extLst>
          </p:cNvPr>
          <p:cNvSpPr txBox="1">
            <a:spLocks/>
          </p:cNvSpPr>
          <p:nvPr/>
        </p:nvSpPr>
        <p:spPr>
          <a:xfrm>
            <a:off x="1354975" y="807294"/>
            <a:ext cx="9651959" cy="419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975"/>
              </a:buClr>
              <a:buSzTx/>
              <a:buNone/>
              <a:tabLst/>
              <a:defRPr/>
            </a:pPr>
            <a:r>
              <a:rPr lang="fr-FR" sz="2400" b="1" dirty="0">
                <a:solidFill>
                  <a:srgbClr val="006666"/>
                </a:solidFill>
              </a:rPr>
              <a:t>Les effectifs fonctionnaires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52800"/>
              </p:ext>
            </p:extLst>
          </p:nvPr>
        </p:nvGraphicFramePr>
        <p:xfrm>
          <a:off x="1704848" y="1441944"/>
          <a:ext cx="914400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xmlns="" val="417502719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83722021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76954732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326922644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172728977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034701974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50438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Année</a:t>
                      </a:r>
                    </a:p>
                    <a:p>
                      <a:pPr algn="ctr"/>
                      <a:r>
                        <a:rPr lang="fr-FR" sz="1200" dirty="0"/>
                        <a:t>(au 31.12)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  <a:p>
                      <a:pPr algn="ctr"/>
                      <a:r>
                        <a:rPr lang="fr-FR" sz="1200" dirty="0"/>
                        <a:t>Théorique</a:t>
                      </a:r>
                      <a:endParaRPr lang="fr-FR" sz="1200" i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87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Titulaires </a:t>
                      </a:r>
                      <a:r>
                        <a:rPr lang="fr-FR" sz="1200" dirty="0"/>
                        <a:t>(dont stagiaires)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3298709"/>
                  </a:ext>
                </a:extLst>
              </a:tr>
            </a:tbl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xmlns="" id="{70AD0FF7-B3F9-49F9-BD35-E5E59C367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35600"/>
              </p:ext>
            </p:extLst>
          </p:nvPr>
        </p:nvGraphicFramePr>
        <p:xfrm>
          <a:off x="1819444" y="2790446"/>
          <a:ext cx="5803323" cy="295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7872583" y="3628732"/>
            <a:ext cx="3433156" cy="20348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+ 7 postes du tableau des effectifs non pourvus en 2018</a:t>
            </a:r>
          </a:p>
          <a:p>
            <a:endParaRPr lang="fr-FR" sz="1600" dirty="0"/>
          </a:p>
          <a:p>
            <a:r>
              <a:rPr lang="fr-FR" sz="1600" dirty="0"/>
              <a:t>Entre 2017 et 2018 : 2 créations de poste (Direction des services techniques et police de l’urbanisme et de l’environnement)</a:t>
            </a:r>
          </a:p>
          <a:p>
            <a:r>
              <a:rPr lang="fr-FR" sz="1600" dirty="0"/>
              <a:t>: </a:t>
            </a:r>
            <a:r>
              <a:rPr lang="fr-FR" sz="1600" b="1" dirty="0"/>
              <a:t>+ 62 000 €</a:t>
            </a:r>
          </a:p>
        </p:txBody>
      </p:sp>
      <p:sp>
        <p:nvSpPr>
          <p:cNvPr id="5" name="Flèche droite rayée 4"/>
          <p:cNvSpPr/>
          <p:nvPr/>
        </p:nvSpPr>
        <p:spPr>
          <a:xfrm rot="5400000">
            <a:off x="9775764" y="2657258"/>
            <a:ext cx="947651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15A2C8E-FCE4-4E71-B3C0-485D9B8A4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14A9565-58A7-4A55-80CF-D37250C6670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361142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CBA7A6-0175-4831-8E34-3A6C425A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14" y="164967"/>
            <a:ext cx="10568234" cy="805538"/>
          </a:xfrm>
        </p:spPr>
        <p:txBody>
          <a:bodyPr>
            <a:normAutofit/>
          </a:bodyPr>
          <a:lstStyle/>
          <a:p>
            <a:r>
              <a:rPr lang="fr-FR" sz="2600" dirty="0"/>
              <a:t>Evolution des effectifs permanents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DEF6CC81-0381-4A88-9FC2-BB918AB7FAEA}"/>
              </a:ext>
            </a:extLst>
          </p:cNvPr>
          <p:cNvSpPr txBox="1">
            <a:spLocks/>
          </p:cNvSpPr>
          <p:nvPr/>
        </p:nvSpPr>
        <p:spPr>
          <a:xfrm>
            <a:off x="1304273" y="807294"/>
            <a:ext cx="9702661" cy="419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975"/>
              </a:buClr>
              <a:buSzTx/>
              <a:buNone/>
              <a:tabLst/>
              <a:defRPr/>
            </a:pPr>
            <a:r>
              <a:rPr lang="fr-FR" sz="2400" b="1" dirty="0">
                <a:solidFill>
                  <a:srgbClr val="006666"/>
                </a:solidFill>
              </a:rPr>
              <a:t>La carrière des fonctionnaires et le GVT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04802758"/>
              </p:ext>
            </p:extLst>
          </p:nvPr>
        </p:nvGraphicFramePr>
        <p:xfrm>
          <a:off x="1304273" y="1381578"/>
          <a:ext cx="7482280" cy="467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ulle narrative : rectangle 1">
            <a:extLst>
              <a:ext uri="{FF2B5EF4-FFF2-40B4-BE49-F238E27FC236}">
                <a16:creationId xmlns:a16="http://schemas.microsoft.com/office/drawing/2014/main" xmlns="" id="{A9540421-0D28-40E1-997A-2F42E96B278E}"/>
              </a:ext>
            </a:extLst>
          </p:cNvPr>
          <p:cNvSpPr/>
          <p:nvPr/>
        </p:nvSpPr>
        <p:spPr>
          <a:xfrm>
            <a:off x="6942514" y="4860758"/>
            <a:ext cx="4487486" cy="12521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Avancement d’échelon:			  72 000€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ED7D31"/>
                </a:solidFill>
                <a:latin typeface="Gill Sans MT" panose="020B0502020104020203"/>
              </a:rPr>
              <a:t>Avancement de grade-promo:	+</a:t>
            </a:r>
            <a:r>
              <a:rPr lang="fr-FR" u="sng" dirty="0">
                <a:solidFill>
                  <a:srgbClr val="ED7D31"/>
                </a:solidFill>
                <a:latin typeface="Gill Sans MT" panose="020B0502020104020203"/>
              </a:rPr>
              <a:t>68 000€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accent6"/>
                </a:solidFill>
                <a:latin typeface="Gill Sans MT" panose="020B0502020104020203"/>
              </a:rPr>
              <a:t>GVT							</a:t>
            </a:r>
            <a:r>
              <a:rPr lang="fr-FR" b="1" dirty="0">
                <a:solidFill>
                  <a:schemeClr val="accent6"/>
                </a:solidFill>
                <a:latin typeface="Gill Sans MT" panose="020B0502020104020203"/>
              </a:rPr>
              <a:t>140 000€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Gill Sans MT" panose="020B0502020104020203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ill Sans MT" panose="020B0502020104020203"/>
              </a:rPr>
              <a:t>					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54290" y="4491426"/>
            <a:ext cx="306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GVT en 2018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15A2C8E-FCE4-4E71-B3C0-485D9B8A4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14A9565-58A7-4A55-80CF-D37250C6670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83290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CBA7A6-0175-4831-8E34-3A6C425A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64967"/>
            <a:ext cx="10690166" cy="926506"/>
          </a:xfrm>
        </p:spPr>
        <p:txBody>
          <a:bodyPr>
            <a:normAutofit/>
          </a:bodyPr>
          <a:lstStyle/>
          <a:p>
            <a:r>
              <a:rPr lang="fr-FR" sz="2600" dirty="0"/>
              <a:t>Evolution des effectifs permanents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DEF6CC81-0381-4A88-9FC2-BB918AB7FAEA}"/>
              </a:ext>
            </a:extLst>
          </p:cNvPr>
          <p:cNvSpPr txBox="1">
            <a:spLocks/>
          </p:cNvSpPr>
          <p:nvPr/>
        </p:nvSpPr>
        <p:spPr>
          <a:xfrm>
            <a:off x="1163782" y="807294"/>
            <a:ext cx="9843152" cy="419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975"/>
              </a:buClr>
              <a:buSzTx/>
              <a:buNone/>
              <a:tabLst/>
              <a:defRPr/>
            </a:pPr>
            <a:r>
              <a:rPr lang="fr-FR" sz="2400" b="1" dirty="0">
                <a:solidFill>
                  <a:srgbClr val="006666"/>
                </a:solidFill>
              </a:rPr>
              <a:t>Autres dépenses supplémentaires 2018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EF89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5000"/>
                  <a:lumOff val="3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2886630"/>
              </p:ext>
            </p:extLst>
          </p:nvPr>
        </p:nvGraphicFramePr>
        <p:xfrm>
          <a:off x="1304273" y="1347712"/>
          <a:ext cx="7918858" cy="467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15A2C8E-FCE4-4E71-B3C0-485D9B8A4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14A9565-58A7-4A55-80CF-D37250C6670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8029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956603" y="520505"/>
            <a:ext cx="10186180" cy="52625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SOMMAIRE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14" name="Connecteur droit 13"/>
          <p:cNvCxnSpPr>
            <a:cxnSpLocks noChangeShapeType="1"/>
          </p:cNvCxnSpPr>
          <p:nvPr/>
        </p:nvCxnSpPr>
        <p:spPr bwMode="auto">
          <a:xfrm>
            <a:off x="3127375" y="1133753"/>
            <a:ext cx="593725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92"/>
            <a:ext cx="1285714" cy="90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A3D9AFC-7358-4841-8850-F8CF4559C3F8}"/>
              </a:ext>
            </a:extLst>
          </p:cNvPr>
          <p:cNvSpPr txBox="1"/>
          <p:nvPr/>
        </p:nvSpPr>
        <p:spPr>
          <a:xfrm>
            <a:off x="1604210" y="1747002"/>
            <a:ext cx="93846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fr-FR" sz="2000" b="1" dirty="0">
                <a:solidFill>
                  <a:srgbClr val="FF0000"/>
                </a:solidFill>
              </a:rPr>
              <a:t>I - Rapport synthétique de la rétrospective 2019 (2014 à 2018)</a:t>
            </a:r>
          </a:p>
          <a:p>
            <a:pPr eaLnBrk="0"/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dirty="0"/>
              <a:t>	1 - les données générales et le résultat</a:t>
            </a:r>
          </a:p>
          <a:p>
            <a:r>
              <a:rPr lang="fr-FR" dirty="0"/>
              <a:t>	2 - les soldes intermédiaires de gestion</a:t>
            </a:r>
          </a:p>
          <a:p>
            <a:r>
              <a:rPr lang="fr-FR" dirty="0"/>
              <a:t>	3 - le niveau de l'endettement</a:t>
            </a:r>
          </a:p>
          <a:p>
            <a:r>
              <a:rPr lang="fr-FR" dirty="0"/>
              <a:t>	4 - la fiscalité directe</a:t>
            </a:r>
          </a:p>
          <a:p>
            <a:r>
              <a:rPr lang="fr-FR" dirty="0"/>
              <a:t>	5 – la section de fonctionnement</a:t>
            </a:r>
          </a:p>
          <a:p>
            <a:r>
              <a:rPr lang="fr-FR" dirty="0"/>
              <a:t>	6 – la section d’investissement</a:t>
            </a:r>
          </a:p>
          <a:p>
            <a:r>
              <a:rPr lang="fr-FR" dirty="0"/>
              <a:t>	7 - le financement de l'investissement</a:t>
            </a:r>
          </a:p>
          <a:p>
            <a:r>
              <a:rPr lang="fr-FR" dirty="0"/>
              <a:t>	8 - les ratios</a:t>
            </a:r>
          </a:p>
          <a:p>
            <a:r>
              <a:rPr lang="fr-FR" dirty="0"/>
              <a:t>	9 - tableau de synthèse du compte administratif 2018</a:t>
            </a:r>
          </a:p>
          <a:p>
            <a:r>
              <a:rPr lang="fr-FR" dirty="0"/>
              <a:t>	10 – présentation par politiques publiques</a:t>
            </a:r>
          </a:p>
          <a:p>
            <a:endParaRPr lang="fr-FR" dirty="0"/>
          </a:p>
          <a:p>
            <a:r>
              <a:rPr lang="fr-FR" dirty="0"/>
              <a:t> </a:t>
            </a:r>
          </a:p>
          <a:p>
            <a:pPr eaLnBrk="0"/>
            <a:r>
              <a:rPr lang="fr-FR" sz="2000" b="1" dirty="0">
                <a:solidFill>
                  <a:srgbClr val="FF0000"/>
                </a:solidFill>
              </a:rPr>
              <a:t>II - Gestion active de la dette</a:t>
            </a:r>
          </a:p>
        </p:txBody>
      </p:sp>
    </p:spTree>
    <p:extLst>
      <p:ext uri="{BB962C8B-B14F-4D97-AF65-F5344CB8AC3E}">
        <p14:creationId xmlns:p14="http://schemas.microsoft.com/office/powerpoint/2010/main" val="132308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627503E-7EA6-4565-9D56-FF55F5FB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75" y="314946"/>
            <a:ext cx="9834967" cy="535731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7A9597E6-A94A-43A8-95C4-C7CE945F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88165"/>
              </p:ext>
            </p:extLst>
          </p:nvPr>
        </p:nvGraphicFramePr>
        <p:xfrm>
          <a:off x="2670629" y="885371"/>
          <a:ext cx="6226627" cy="56554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7476">
                  <a:extLst>
                    <a:ext uri="{9D8B030D-6E8A-4147-A177-3AD203B41FA5}">
                      <a16:colId xmlns:a16="http://schemas.microsoft.com/office/drawing/2014/main" xmlns="" val="3785378950"/>
                    </a:ext>
                  </a:extLst>
                </a:gridCol>
                <a:gridCol w="1037476">
                  <a:extLst>
                    <a:ext uri="{9D8B030D-6E8A-4147-A177-3AD203B41FA5}">
                      <a16:colId xmlns:a16="http://schemas.microsoft.com/office/drawing/2014/main" xmlns="" val="3154676480"/>
                    </a:ext>
                  </a:extLst>
                </a:gridCol>
                <a:gridCol w="1037476">
                  <a:extLst>
                    <a:ext uri="{9D8B030D-6E8A-4147-A177-3AD203B41FA5}">
                      <a16:colId xmlns:a16="http://schemas.microsoft.com/office/drawing/2014/main" xmlns="" val="4060011796"/>
                    </a:ext>
                  </a:extLst>
                </a:gridCol>
                <a:gridCol w="1037476">
                  <a:extLst>
                    <a:ext uri="{9D8B030D-6E8A-4147-A177-3AD203B41FA5}">
                      <a16:colId xmlns:a16="http://schemas.microsoft.com/office/drawing/2014/main" xmlns="" val="1374138227"/>
                    </a:ext>
                  </a:extLst>
                </a:gridCol>
                <a:gridCol w="1037476">
                  <a:extLst>
                    <a:ext uri="{9D8B030D-6E8A-4147-A177-3AD203B41FA5}">
                      <a16:colId xmlns:a16="http://schemas.microsoft.com/office/drawing/2014/main" xmlns="" val="2110482969"/>
                    </a:ext>
                  </a:extLst>
                </a:gridCol>
                <a:gridCol w="1039247">
                  <a:extLst>
                    <a:ext uri="{9D8B030D-6E8A-4147-A177-3AD203B41FA5}">
                      <a16:colId xmlns:a16="http://schemas.microsoft.com/office/drawing/2014/main" xmlns="" val="3182458670"/>
                    </a:ext>
                  </a:extLst>
                </a:gridCol>
              </a:tblGrid>
              <a:tr h="336862">
                <a:tc>
                  <a:txBody>
                    <a:bodyPr/>
                    <a:lstStyle/>
                    <a:p>
                      <a:pPr algn="just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608600"/>
                  </a:ext>
                </a:extLst>
              </a:tr>
              <a:tr h="58660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des recettes réelles de fonctionnement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26 135 353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26 533 553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25 827 957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26 458 881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26 422 479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60324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-13,38 %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1,52 %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-2,66 %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2,44 %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-0,14 %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4125660"/>
                  </a:ext>
                </a:extLst>
              </a:tr>
              <a:tr h="58660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Produit des contributions directes (art 73111)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10 426 406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11 192 718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11 386 951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11 638 773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11 811 868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373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2,45 %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7,35 %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1,74 %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2,21 %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1,49 %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874561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Fiscalité indirecte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11 399 922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11 316 725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11 281 052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11 577 587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11 482 359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21092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-0,03 %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-0,73 %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-0,32 %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2,63 %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-0,82 %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1259448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Dotations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2 663 209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2 254 641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1 489 892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1 242 429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1 183 133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7211764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-0,89 %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-15,34 %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-33,92 %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-16,61 %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-4,77 %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024059"/>
                  </a:ext>
                </a:extLst>
              </a:tr>
              <a:tr h="439951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Atténuation de charges (chap 013)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97 557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58 533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59 345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138 412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91 623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392588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-40 %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1,39 %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133,23 %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-33,8 %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61042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Fiscalité transférée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024697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8595384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recettes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1 548 258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1 710 936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1 610 716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1 861 681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1 853 496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435818"/>
                  </a:ext>
                </a:extLst>
              </a:tr>
              <a:tr h="336862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-73,38 %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10,51 %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-5,86 %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15,58 %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-0,44 %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48186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5F418C-4E91-4D1C-A9F5-C137D0194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0AB3C74-0D10-4693-93A0-7DBB5AEF6AB6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A7DD28-AEB1-4AC5-A1AB-DD1A980B8DFC}"/>
              </a:ext>
            </a:extLst>
          </p:cNvPr>
          <p:cNvSpPr/>
          <p:nvPr/>
        </p:nvSpPr>
        <p:spPr>
          <a:xfrm>
            <a:off x="146331" y="1264534"/>
            <a:ext cx="238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excellent taux de réalisation: 100%</a:t>
            </a:r>
          </a:p>
        </p:txBody>
      </p:sp>
    </p:spTree>
    <p:extLst>
      <p:ext uri="{BB962C8B-B14F-4D97-AF65-F5344CB8AC3E}">
        <p14:creationId xmlns:p14="http://schemas.microsoft.com/office/powerpoint/2010/main" val="394013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oxWord://media/image13.PNG">
            <a:extLst>
              <a:ext uri="{FF2B5EF4-FFF2-40B4-BE49-F238E27FC236}">
                <a16:creationId xmlns:a16="http://schemas.microsoft.com/office/drawing/2014/main" xmlns="" id="{30A23209-FFD6-4557-8A71-3EF6BB5A7A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754743"/>
            <a:ext cx="7253288" cy="450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7AFEDE6-DA34-4339-9659-DCE460A68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DC3C21C-E628-4A1A-BD0F-F1B7DD9B26A1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296013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3ADFEC-99D2-48FB-9670-A6C4F102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81" y="338655"/>
            <a:ext cx="10032925" cy="1479357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CFD64B00-1ECE-49D9-81BE-9F4912AF6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40450"/>
              </p:ext>
            </p:extLst>
          </p:nvPr>
        </p:nvGraphicFramePr>
        <p:xfrm>
          <a:off x="2293257" y="1720705"/>
          <a:ext cx="8026401" cy="47303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7353">
                  <a:extLst>
                    <a:ext uri="{9D8B030D-6E8A-4147-A177-3AD203B41FA5}">
                      <a16:colId xmlns:a16="http://schemas.microsoft.com/office/drawing/2014/main" xmlns="" val="3078149645"/>
                    </a:ext>
                  </a:extLst>
                </a:gridCol>
                <a:gridCol w="1337353">
                  <a:extLst>
                    <a:ext uri="{9D8B030D-6E8A-4147-A177-3AD203B41FA5}">
                      <a16:colId xmlns:a16="http://schemas.microsoft.com/office/drawing/2014/main" xmlns="" val="3735379422"/>
                    </a:ext>
                  </a:extLst>
                </a:gridCol>
                <a:gridCol w="1337353">
                  <a:extLst>
                    <a:ext uri="{9D8B030D-6E8A-4147-A177-3AD203B41FA5}">
                      <a16:colId xmlns:a16="http://schemas.microsoft.com/office/drawing/2014/main" xmlns="" val="1900889537"/>
                    </a:ext>
                  </a:extLst>
                </a:gridCol>
                <a:gridCol w="1337353">
                  <a:extLst>
                    <a:ext uri="{9D8B030D-6E8A-4147-A177-3AD203B41FA5}">
                      <a16:colId xmlns:a16="http://schemas.microsoft.com/office/drawing/2014/main" xmlns="" val="2998208942"/>
                    </a:ext>
                  </a:extLst>
                </a:gridCol>
                <a:gridCol w="1337353">
                  <a:extLst>
                    <a:ext uri="{9D8B030D-6E8A-4147-A177-3AD203B41FA5}">
                      <a16:colId xmlns:a16="http://schemas.microsoft.com/office/drawing/2014/main" xmlns="" val="761311626"/>
                    </a:ext>
                  </a:extLst>
                </a:gridCol>
                <a:gridCol w="1339636">
                  <a:extLst>
                    <a:ext uri="{9D8B030D-6E8A-4147-A177-3AD203B41FA5}">
                      <a16:colId xmlns:a16="http://schemas.microsoft.com/office/drawing/2014/main" xmlns="" val="2366510200"/>
                    </a:ext>
                  </a:extLst>
                </a:gridCol>
              </a:tblGrid>
              <a:tr h="303228">
                <a:tc>
                  <a:txBody>
                    <a:bodyPr/>
                    <a:lstStyle/>
                    <a:p>
                      <a:pPr algn="just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1903906"/>
                  </a:ext>
                </a:extLst>
              </a:tr>
              <a:tr h="513705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des dépenses réelles d'investissement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6 623 413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5 842 488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4 396 149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5 765 055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7 095 662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0756625"/>
                  </a:ext>
                </a:extLst>
              </a:tr>
              <a:tr h="30322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-48,76 %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-11,79 %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-24,76 %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31,14 %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23,08 %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799387"/>
                  </a:ext>
                </a:extLst>
              </a:tr>
              <a:tr h="68493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Dépenses d'équipement (art 20, 21, 23 hors 204)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4 142 156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3 378 364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2 857 611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4 853 502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6 125 873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725799"/>
                  </a:ext>
                </a:extLst>
              </a:tr>
              <a:tr h="30322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-52,35 %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-18,44 %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-15,41 %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69,84 %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26,22 %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883463"/>
                  </a:ext>
                </a:extLst>
              </a:tr>
              <a:tr h="513705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Subventions d'équipement (art 204)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511 866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20 581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16 025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5 874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20 995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48643"/>
                  </a:ext>
                </a:extLst>
              </a:tr>
              <a:tr h="30322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1 357,56 %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-95,98 %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-22,14 %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-63,34 %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257,39 %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492990"/>
                  </a:ext>
                </a:extLst>
              </a:tr>
              <a:tr h="68493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Remboursement capital de la dette (art 16 hors 166 et 16449)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1 528 713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2 283 977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1 374 872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905 679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941 795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701883"/>
                  </a:ext>
                </a:extLst>
              </a:tr>
              <a:tr h="30322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-61,41 %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49,41 %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-39,8 %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-34,13 %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3,99 %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347539"/>
                  </a:ext>
                </a:extLst>
              </a:tr>
              <a:tr h="513705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investissements hors PPI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440 678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159 566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147 641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7 000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799471"/>
                  </a:ext>
                </a:extLst>
              </a:tr>
              <a:tr h="303228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85,33 %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-63,79 %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-7,47 %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-100 %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2364666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489E603-5A16-425E-8372-02A2B3E25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EC89DA6-0079-4EA1-A6F3-93B1D10A5C1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1992DF-F549-465D-A476-916E8F3CA823}"/>
              </a:ext>
            </a:extLst>
          </p:cNvPr>
          <p:cNvSpPr/>
          <p:nvPr/>
        </p:nvSpPr>
        <p:spPr>
          <a:xfrm>
            <a:off x="0" y="2111822"/>
            <a:ext cx="238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excellent taux de réalisation: 81%</a:t>
            </a:r>
          </a:p>
        </p:txBody>
      </p:sp>
    </p:spTree>
    <p:extLst>
      <p:ext uri="{BB962C8B-B14F-4D97-AF65-F5344CB8AC3E}">
        <p14:creationId xmlns:p14="http://schemas.microsoft.com/office/powerpoint/2010/main" val="187046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oxWord://media/image12.PNG">
            <a:extLst>
              <a:ext uri="{FF2B5EF4-FFF2-40B4-BE49-F238E27FC236}">
                <a16:creationId xmlns:a16="http://schemas.microsoft.com/office/drawing/2014/main" xmlns="" id="{15D96DDF-DF56-40CF-8D76-7D2D0E53BF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98" y="972457"/>
            <a:ext cx="7271204" cy="447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D1FF1F7-C4BD-4E44-8FFF-9C9C3B2B4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267B36-7D12-4E6E-B392-9814A03942A0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27520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CE287B13-79F7-4ED1-9991-5E9E7D790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51211"/>
              </p:ext>
            </p:extLst>
          </p:nvPr>
        </p:nvGraphicFramePr>
        <p:xfrm>
          <a:off x="1285714" y="449943"/>
          <a:ext cx="10584543" cy="406105"/>
        </p:xfrm>
        <a:graphic>
          <a:graphicData uri="http://schemas.openxmlformats.org/drawingml/2006/table">
            <a:tbl>
              <a:tblPr/>
              <a:tblGrid>
                <a:gridCol w="10584543">
                  <a:extLst>
                    <a:ext uri="{9D8B030D-6E8A-4147-A177-3AD203B41FA5}">
                      <a16:colId xmlns:a16="http://schemas.microsoft.com/office/drawing/2014/main" xmlns="" val="2050073262"/>
                    </a:ext>
                  </a:extLst>
                </a:gridCol>
              </a:tblGrid>
              <a:tr h="406105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600" b="1" u="sng" dirty="0">
                          <a:solidFill>
                            <a:srgbClr val="005C7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6.2 - Les recettes d'investissement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2701974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9B8697D2-2242-4F26-B062-50A82492D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95058"/>
              </p:ext>
            </p:extLst>
          </p:nvPr>
        </p:nvGraphicFramePr>
        <p:xfrm>
          <a:off x="3444147" y="1076695"/>
          <a:ext cx="6259522" cy="53313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2957">
                  <a:extLst>
                    <a:ext uri="{9D8B030D-6E8A-4147-A177-3AD203B41FA5}">
                      <a16:colId xmlns:a16="http://schemas.microsoft.com/office/drawing/2014/main" xmlns="" val="1856306600"/>
                    </a:ext>
                  </a:extLst>
                </a:gridCol>
                <a:gridCol w="1042957">
                  <a:extLst>
                    <a:ext uri="{9D8B030D-6E8A-4147-A177-3AD203B41FA5}">
                      <a16:colId xmlns:a16="http://schemas.microsoft.com/office/drawing/2014/main" xmlns="" val="4274296452"/>
                    </a:ext>
                  </a:extLst>
                </a:gridCol>
                <a:gridCol w="1042957">
                  <a:extLst>
                    <a:ext uri="{9D8B030D-6E8A-4147-A177-3AD203B41FA5}">
                      <a16:colId xmlns:a16="http://schemas.microsoft.com/office/drawing/2014/main" xmlns="" val="349422669"/>
                    </a:ext>
                  </a:extLst>
                </a:gridCol>
                <a:gridCol w="1042957">
                  <a:extLst>
                    <a:ext uri="{9D8B030D-6E8A-4147-A177-3AD203B41FA5}">
                      <a16:colId xmlns:a16="http://schemas.microsoft.com/office/drawing/2014/main" xmlns="" val="1685786786"/>
                    </a:ext>
                  </a:extLst>
                </a:gridCol>
                <a:gridCol w="1042957">
                  <a:extLst>
                    <a:ext uri="{9D8B030D-6E8A-4147-A177-3AD203B41FA5}">
                      <a16:colId xmlns:a16="http://schemas.microsoft.com/office/drawing/2014/main" xmlns="" val="2552006449"/>
                    </a:ext>
                  </a:extLst>
                </a:gridCol>
                <a:gridCol w="1044737">
                  <a:extLst>
                    <a:ext uri="{9D8B030D-6E8A-4147-A177-3AD203B41FA5}">
                      <a16:colId xmlns:a16="http://schemas.microsoft.com/office/drawing/2014/main" xmlns="" val="596924817"/>
                    </a:ext>
                  </a:extLst>
                </a:gridCol>
              </a:tblGrid>
              <a:tr h="341490">
                <a:tc>
                  <a:txBody>
                    <a:bodyPr/>
                    <a:lstStyle/>
                    <a:p>
                      <a:pPr algn="ctr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282627"/>
                  </a:ext>
                </a:extLst>
              </a:tr>
              <a:tr h="44599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des recettes réelles d'investissement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2 619 681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1 574 648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1 284 283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1 266 127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1 953 744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908943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2,61 %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-39,89 %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-18,44 %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-1,41 %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54,31 %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348217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FCTVA (art 10222)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1 118 326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607 538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517 833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447 167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651 391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992161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17,05 %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-45,67 %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-14,77 %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-13,65 %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45,67 %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584509"/>
                  </a:ext>
                </a:extLst>
              </a:tr>
              <a:tr h="44599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Subventions perçues liées au PPI (chap 13)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1 001 939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523 158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372 160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403 216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730 471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337634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7,44 %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-47,79 %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-28,86 %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8,34 %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81,16 %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568062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subventions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0066154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8469379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Taxe d'urbanisme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193 208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234 093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189 976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251 156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423 923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585478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-14,22 %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21,16 %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-18,85 %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32,2 %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68,79 %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530599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Emprunts (art 16 hors 166 et 16449)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5590330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-100 %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53206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Recettes diverses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306 209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209 859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204 314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164 588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147 959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7968313"/>
                  </a:ext>
                </a:extLst>
              </a:tr>
              <a:tr h="34149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Evolution en %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-31,7 %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-2,64 %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-19,44 %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-10,1 %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3089184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0703DF4-F04D-41F3-9A40-02D9042A5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62F5082-B97B-4927-90D7-D1ABA0F243FC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2D9344-79F5-4F73-8AC5-6CF213311679}"/>
              </a:ext>
            </a:extLst>
          </p:cNvPr>
          <p:cNvSpPr/>
          <p:nvPr/>
        </p:nvSpPr>
        <p:spPr>
          <a:xfrm>
            <a:off x="469784" y="1349943"/>
            <a:ext cx="2533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excellent taux de réalisation: 98%</a:t>
            </a:r>
          </a:p>
        </p:txBody>
      </p:sp>
    </p:spTree>
    <p:extLst>
      <p:ext uri="{BB962C8B-B14F-4D97-AF65-F5344CB8AC3E}">
        <p14:creationId xmlns:p14="http://schemas.microsoft.com/office/powerpoint/2010/main" val="329658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oxWord://media/image14.PNG">
            <a:extLst>
              <a:ext uri="{FF2B5EF4-FFF2-40B4-BE49-F238E27FC236}">
                <a16:creationId xmlns:a16="http://schemas.microsoft.com/office/drawing/2014/main" xmlns="" id="{4BA55D8C-61E9-49B7-977B-5573E1D52D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4" y="827314"/>
            <a:ext cx="7369401" cy="4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88A584B-C2D4-472F-9136-F2F10C821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EB6D1BE-F684-4F23-8BBD-2705217344F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330804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38D7CA0-EE56-4C85-BB94-C273BC4C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725" y="319749"/>
            <a:ext cx="12448381" cy="7891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3FC93D-36EA-4634-99F6-C0A8F080A299}"/>
              </a:ext>
            </a:extLst>
          </p:cNvPr>
          <p:cNvSpPr/>
          <p:nvPr/>
        </p:nvSpPr>
        <p:spPr>
          <a:xfrm>
            <a:off x="222011" y="947922"/>
            <a:ext cx="5873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Rappel des investissements prévus au PPI </a:t>
            </a:r>
            <a:endParaRPr lang="fr-FR" sz="2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31B69C-B2B9-4FD7-874D-D61B376C35F0}"/>
              </a:ext>
            </a:extLst>
          </p:cNvPr>
          <p:cNvSpPr/>
          <p:nvPr/>
        </p:nvSpPr>
        <p:spPr>
          <a:xfrm>
            <a:off x="222011" y="2201978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 financement </a:t>
            </a:r>
            <a:endParaRPr lang="fr-FR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xmlns="" id="{01CD19E8-9878-4176-935E-5A9F23178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10479"/>
              </p:ext>
            </p:extLst>
          </p:nvPr>
        </p:nvGraphicFramePr>
        <p:xfrm>
          <a:off x="319313" y="1385609"/>
          <a:ext cx="10276115" cy="9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Document" r:id="rId4" imgW="6495973" imgH="613697" progId="Word.Document.12">
                  <p:embed/>
                </p:oleObj>
              </mc:Choice>
              <mc:Fallback>
                <p:oleObj name="Document" r:id="rId4" imgW="6495973" imgH="6136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313" y="1385609"/>
                        <a:ext cx="10276115" cy="97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729C8E3D-CDDA-4851-A32C-26D2AEE7A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08500"/>
              </p:ext>
            </p:extLst>
          </p:nvPr>
        </p:nvGraphicFramePr>
        <p:xfrm>
          <a:off x="1770744" y="2591066"/>
          <a:ext cx="7155540" cy="41290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5715">
                  <a:extLst>
                    <a:ext uri="{9D8B030D-6E8A-4147-A177-3AD203B41FA5}">
                      <a16:colId xmlns:a16="http://schemas.microsoft.com/office/drawing/2014/main" xmlns="" val="1496575244"/>
                    </a:ext>
                  </a:extLst>
                </a:gridCol>
                <a:gridCol w="1137965">
                  <a:extLst>
                    <a:ext uri="{9D8B030D-6E8A-4147-A177-3AD203B41FA5}">
                      <a16:colId xmlns:a16="http://schemas.microsoft.com/office/drawing/2014/main" xmlns="" val="3292319947"/>
                    </a:ext>
                  </a:extLst>
                </a:gridCol>
                <a:gridCol w="1137965">
                  <a:extLst>
                    <a:ext uri="{9D8B030D-6E8A-4147-A177-3AD203B41FA5}">
                      <a16:colId xmlns:a16="http://schemas.microsoft.com/office/drawing/2014/main" xmlns="" val="4176689829"/>
                    </a:ext>
                  </a:extLst>
                </a:gridCol>
                <a:gridCol w="1137965">
                  <a:extLst>
                    <a:ext uri="{9D8B030D-6E8A-4147-A177-3AD203B41FA5}">
                      <a16:colId xmlns:a16="http://schemas.microsoft.com/office/drawing/2014/main" xmlns="" val="368905204"/>
                    </a:ext>
                  </a:extLst>
                </a:gridCol>
                <a:gridCol w="1137965">
                  <a:extLst>
                    <a:ext uri="{9D8B030D-6E8A-4147-A177-3AD203B41FA5}">
                      <a16:colId xmlns:a16="http://schemas.microsoft.com/office/drawing/2014/main" xmlns="" val="2172995360"/>
                    </a:ext>
                  </a:extLst>
                </a:gridCol>
                <a:gridCol w="1137965">
                  <a:extLst>
                    <a:ext uri="{9D8B030D-6E8A-4147-A177-3AD203B41FA5}">
                      <a16:colId xmlns:a16="http://schemas.microsoft.com/office/drawing/2014/main" xmlns="" val="4193747874"/>
                    </a:ext>
                  </a:extLst>
                </a:gridCol>
              </a:tblGrid>
              <a:tr h="376726">
                <a:tc>
                  <a:txBody>
                    <a:bodyPr/>
                    <a:lstStyle/>
                    <a:p>
                      <a:pPr algn="ctr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117388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Epargne nette (a)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2 288 275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1 903 293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2 878 158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2 918 303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2 432 045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03005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FCTVA (b)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1 118 326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607 538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517 833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447 167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651 391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345885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recettes (c)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499 416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443 952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394 290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415 744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571 882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448626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Produit de cessions (d)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59 690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34 500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6 800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24 723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28 533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3768590"/>
                  </a:ext>
                </a:extLst>
              </a:tr>
              <a:tr h="47796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Ressources financières propres e = (a+b+c+d)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3 965 707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2 989 283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3 797 081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3 805 938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3 683 850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356962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Subventions perçues (liées au PPI) (f)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1 001 939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523 158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372 160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403 216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730 471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91912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Emprunts (art 16 hors 166 et 16449) (g)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929265"/>
                  </a:ext>
                </a:extLst>
              </a:tr>
              <a:tr h="376726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Financement total h = (e+f+g)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4 967 646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3 512 442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4 169 241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4 209 154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4 414 322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113691"/>
                  </a:ext>
                </a:extLst>
              </a:tr>
              <a:tr h="238980">
                <a:tc>
                  <a:txBody>
                    <a:bodyPr/>
                    <a:lstStyle/>
                    <a:p>
                      <a:pPr algn="ctr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0859538"/>
                  </a:ext>
                </a:extLst>
              </a:tr>
              <a:tr h="238980">
                <a:tc>
                  <a:txBody>
                    <a:bodyPr/>
                    <a:lstStyle/>
                    <a:p>
                      <a:pPr algn="ctr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9264421"/>
                  </a:ext>
                </a:extLst>
              </a:tr>
              <a:tr h="159319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Résultat de l'exercice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-127 055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-46 070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1 147 963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-650 222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-1 739 545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175117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7385A7E-FF64-4424-80C7-BD6BD578B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28E9D11-CAAE-4DEB-A985-2055D8D82EAF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17488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oxWord://media/image15.PNG">
            <a:extLst>
              <a:ext uri="{FF2B5EF4-FFF2-40B4-BE49-F238E27FC236}">
                <a16:creationId xmlns:a16="http://schemas.microsoft.com/office/drawing/2014/main" xmlns="" id="{2DFBE317-C304-4CA8-A2AC-B2EE91029A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4" y="885371"/>
            <a:ext cx="82296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43E2319-3160-4962-86D9-647ED3024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0A67B7-FFF2-4CB9-88A5-F663C082F21B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901707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411F077B-502D-4759-8D35-351F3561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12511"/>
              </p:ext>
            </p:extLst>
          </p:nvPr>
        </p:nvGraphicFramePr>
        <p:xfrm>
          <a:off x="1387110" y="418993"/>
          <a:ext cx="8484145" cy="5515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484145">
                  <a:extLst>
                    <a:ext uri="{9D8B030D-6E8A-4147-A177-3AD203B41FA5}">
                      <a16:colId xmlns:a16="http://schemas.microsoft.com/office/drawing/2014/main" xmlns="" val="2363950397"/>
                    </a:ext>
                  </a:extLst>
                </a:gridCol>
              </a:tblGrid>
              <a:tr h="551512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8 - LES RATIOS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868399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B29E9E01-15E7-4403-934E-0758F60C6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23593"/>
              </p:ext>
            </p:extLst>
          </p:nvPr>
        </p:nvGraphicFramePr>
        <p:xfrm>
          <a:off x="3280231" y="943429"/>
          <a:ext cx="6139541" cy="3888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8401">
                  <a:extLst>
                    <a:ext uri="{9D8B030D-6E8A-4147-A177-3AD203B41FA5}">
                      <a16:colId xmlns:a16="http://schemas.microsoft.com/office/drawing/2014/main" xmlns="" val="799219146"/>
                    </a:ext>
                  </a:extLst>
                </a:gridCol>
                <a:gridCol w="1060228">
                  <a:extLst>
                    <a:ext uri="{9D8B030D-6E8A-4147-A177-3AD203B41FA5}">
                      <a16:colId xmlns:a16="http://schemas.microsoft.com/office/drawing/2014/main" xmlns="" val="3763716800"/>
                    </a:ext>
                  </a:extLst>
                </a:gridCol>
                <a:gridCol w="1060228">
                  <a:extLst>
                    <a:ext uri="{9D8B030D-6E8A-4147-A177-3AD203B41FA5}">
                      <a16:colId xmlns:a16="http://schemas.microsoft.com/office/drawing/2014/main" xmlns="" val="1157099947"/>
                    </a:ext>
                  </a:extLst>
                </a:gridCol>
                <a:gridCol w="1060228">
                  <a:extLst>
                    <a:ext uri="{9D8B030D-6E8A-4147-A177-3AD203B41FA5}">
                      <a16:colId xmlns:a16="http://schemas.microsoft.com/office/drawing/2014/main" xmlns="" val="1656800910"/>
                    </a:ext>
                  </a:extLst>
                </a:gridCol>
                <a:gridCol w="1060228">
                  <a:extLst>
                    <a:ext uri="{9D8B030D-6E8A-4147-A177-3AD203B41FA5}">
                      <a16:colId xmlns:a16="http://schemas.microsoft.com/office/drawing/2014/main" xmlns="" val="2279306912"/>
                    </a:ext>
                  </a:extLst>
                </a:gridCol>
                <a:gridCol w="1060228">
                  <a:extLst>
                    <a:ext uri="{9D8B030D-6E8A-4147-A177-3AD203B41FA5}">
                      <a16:colId xmlns:a16="http://schemas.microsoft.com/office/drawing/2014/main" xmlns="" val="574792066"/>
                    </a:ext>
                  </a:extLst>
                </a:gridCol>
              </a:tblGrid>
              <a:tr h="353520">
                <a:tc>
                  <a:txBody>
                    <a:bodyPr/>
                    <a:lstStyle/>
                    <a:p>
                      <a:pPr algn="ctr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471673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1 321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1 276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1 329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1 320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622636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663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674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684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677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3911298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1 548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1 571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1 528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1 556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1 515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9697620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91028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698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638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50934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136812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62,06 %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62,66 %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62,46 %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60,54 %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61,36 %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208902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91,02 %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92,7 %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88,83 %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88,88 %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90,69 %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0551605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15,85 %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12,73 %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11,06 %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18,34 %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23,18 %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613513"/>
                  </a:ext>
                </a:extLst>
              </a:tr>
              <a:tr h="353520"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11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59,14 %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49,64 %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45,68 %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41,17 %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37,52 %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70933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C3802BDD-F91B-4E4A-839D-D5869D5D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02257"/>
              </p:ext>
            </p:extLst>
          </p:nvPr>
        </p:nvGraphicFramePr>
        <p:xfrm>
          <a:off x="485683" y="4977380"/>
          <a:ext cx="5143500" cy="1676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43500">
                  <a:extLst>
                    <a:ext uri="{9D8B030D-6E8A-4147-A177-3AD203B41FA5}">
                      <a16:colId xmlns:a16="http://schemas.microsoft.com/office/drawing/2014/main" xmlns="" val="3410361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1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Dépenses réelles de fonctionnement / population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7108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2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Produit des impositions directes / population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8200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3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Recettes réelles de fonctionnement / population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51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4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Dépenses d'équipement brut / population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4437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5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Encours de la dette / population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665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6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Dotation globale de fonctionnement / population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3322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7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Dépenses de personnel / dépenses réelles de fonctionnement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1794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9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Dépenses réelles de fonctionnement et remboursement annuel de la dette en capital / recettes réelles de fonctionnement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87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10</a:t>
                      </a: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Dépenses d'équipement brut / recettes réelles de fonctionnement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6517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eaLnBrk="0"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Ratio 11</a:t>
                      </a: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= Encours de la dette / recettes réelles de fonctionnement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78159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909CE56-5D4D-49B1-8B13-C81B1F278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3CCD7D9-7BBC-4DDF-B439-ACA5FA4A273E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4107411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2E7F0AB-2A25-4410-8A02-3EA4E127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52ABA04-90D2-4D1A-9576-7AC9C05F8CEA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38DD7F1-93A6-4B23-A76C-AC579633C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01"/>
          <a:stretch/>
        </p:blipFill>
        <p:spPr>
          <a:xfrm>
            <a:off x="2873915" y="82302"/>
            <a:ext cx="5575129" cy="67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B35CBAF-AA36-4728-8AB5-102953B0C450}"/>
              </a:ext>
            </a:extLst>
          </p:cNvPr>
          <p:cNvSpPr txBox="1"/>
          <p:nvPr/>
        </p:nvSpPr>
        <p:spPr>
          <a:xfrm>
            <a:off x="5696571" y="372589"/>
            <a:ext cx="2168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FONCTIONNEMENT</a:t>
            </a:r>
          </a:p>
          <a:p>
            <a:pPr algn="ctr"/>
            <a:endParaRPr lang="fr-FR" sz="1100" b="1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E68171B5-FAA0-4732-8989-FCD6D2FBE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243772"/>
              </p:ext>
            </p:extLst>
          </p:nvPr>
        </p:nvGraphicFramePr>
        <p:xfrm>
          <a:off x="4127949" y="554341"/>
          <a:ext cx="2332793" cy="303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745A0A89-33B6-42CD-A341-5E15D5311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79885"/>
              </p:ext>
            </p:extLst>
          </p:nvPr>
        </p:nvGraphicFramePr>
        <p:xfrm>
          <a:off x="7545182" y="305205"/>
          <a:ext cx="2421264" cy="302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4F3BE4C-60F2-4BDA-B5F2-D65704538CE1}"/>
              </a:ext>
            </a:extLst>
          </p:cNvPr>
          <p:cNvSpPr txBox="1"/>
          <p:nvPr/>
        </p:nvSpPr>
        <p:spPr>
          <a:xfrm>
            <a:off x="6088200" y="3429000"/>
            <a:ext cx="18877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INVESTISSEMENT</a:t>
            </a:r>
          </a:p>
          <a:p>
            <a:pPr algn="ctr"/>
            <a:endParaRPr lang="fr-FR" sz="1100" b="1" dirty="0"/>
          </a:p>
          <a:p>
            <a:pPr algn="ctr"/>
            <a:endParaRPr lang="fr-FR" sz="1100" b="1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xmlns="" id="{13904888-8999-4113-9136-D6C55524C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953096"/>
              </p:ext>
            </p:extLst>
          </p:nvPr>
        </p:nvGraphicFramePr>
        <p:xfrm>
          <a:off x="3340902" y="3315012"/>
          <a:ext cx="3439722" cy="354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AD16DB1A-0BFA-498F-9C44-13B03B41A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919512"/>
              </p:ext>
            </p:extLst>
          </p:nvPr>
        </p:nvGraphicFramePr>
        <p:xfrm>
          <a:off x="7181647" y="3513539"/>
          <a:ext cx="2784799" cy="332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2C2A541-A343-409F-BC4D-E0F67E0387B3}"/>
              </a:ext>
            </a:extLst>
          </p:cNvPr>
          <p:cNvSpPr txBox="1"/>
          <p:nvPr/>
        </p:nvSpPr>
        <p:spPr>
          <a:xfrm>
            <a:off x="6440430" y="3867948"/>
            <a:ext cx="360968" cy="16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2" dirty="0">
                <a:solidFill>
                  <a:schemeClr val="bg1"/>
                </a:solidFill>
              </a:rPr>
              <a:t>Opérations patrimoniales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910558" y="3535850"/>
            <a:ext cx="1954120" cy="5451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1704"/>
            <a:ext cx="1280271" cy="90228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Document Service Financier </a:t>
            </a:r>
          </a:p>
          <a:p>
            <a:r>
              <a:rPr lang="fr-FR" sz="1100" i="1" dirty="0"/>
              <a:t>Mairie de Mauguio Carnon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46741" y="168859"/>
            <a:ext cx="289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 budget équilibré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A94531D-5B7F-47F3-A778-13C5243FC25C}"/>
              </a:ext>
            </a:extLst>
          </p:cNvPr>
          <p:cNvSpPr txBox="1"/>
          <p:nvPr/>
        </p:nvSpPr>
        <p:spPr>
          <a:xfrm>
            <a:off x="8224547" y="2539484"/>
            <a:ext cx="1218555" cy="363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1C0DFDD-7248-4502-A4FD-FB68F576292A}"/>
              </a:ext>
            </a:extLst>
          </p:cNvPr>
          <p:cNvSpPr txBox="1"/>
          <p:nvPr/>
        </p:nvSpPr>
        <p:spPr>
          <a:xfrm>
            <a:off x="8431518" y="2509214"/>
            <a:ext cx="88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Produits du domaine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28721"/>
              </p:ext>
            </p:extLst>
          </p:nvPr>
        </p:nvGraphicFramePr>
        <p:xfrm>
          <a:off x="545313" y="2024251"/>
          <a:ext cx="2247174" cy="260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09172">
                <a:tc>
                  <a:txBody>
                    <a:bodyPr/>
                    <a:lstStyle/>
                    <a:p>
                      <a:r>
                        <a:rPr lang="fr-FR" sz="1800" b="1" dirty="0"/>
                        <a:t>Valeur du patrimoine de la Commune: </a:t>
                      </a:r>
                    </a:p>
                    <a:p>
                      <a:r>
                        <a:rPr lang="fr-FR" sz="1800" b="1" dirty="0"/>
                        <a:t>162 652 716 M€</a:t>
                      </a:r>
                    </a:p>
                    <a:p>
                      <a:endParaRPr lang="fr-FR" sz="1800" b="1" dirty="0"/>
                    </a:p>
                    <a:p>
                      <a:r>
                        <a:rPr lang="fr-FR" sz="1800" b="1" dirty="0"/>
                        <a:t>Gestion du stock de la dette au 31/12: </a:t>
                      </a:r>
                    </a:p>
                    <a:p>
                      <a:r>
                        <a:rPr lang="fr-FR" sz="1800" b="1" dirty="0"/>
                        <a:t>9,95M€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264542" y="1371600"/>
            <a:ext cx="624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61%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264542" y="2539484"/>
            <a:ext cx="624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35%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125574" y="3259623"/>
            <a:ext cx="624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0,02%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8458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xmlns="" id="{7B75A6A9-59B2-4968-9391-AC856B83B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570946"/>
              </p:ext>
            </p:extLst>
          </p:nvPr>
        </p:nvGraphicFramePr>
        <p:xfrm>
          <a:off x="0" y="646386"/>
          <a:ext cx="12192000" cy="62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CB1DA8-9BB9-40CC-9EB8-12507EBF63C3}"/>
              </a:ext>
            </a:extLst>
          </p:cNvPr>
          <p:cNvSpPr/>
          <p:nvPr/>
        </p:nvSpPr>
        <p:spPr>
          <a:xfrm>
            <a:off x="456885" y="151173"/>
            <a:ext cx="6283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	10 – PRESENTATION PAR POLITIQUES PUBLIQUES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4A9E884-712F-49B0-A309-0A70FC89F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E7EF727-7681-4569-B8C5-F25FA0F8A22F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876755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518267-A472-4BFB-989F-EE4BD011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14" y="307723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II - Gestion active de la dette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b="1" dirty="0">
                <a:solidFill>
                  <a:srgbClr val="FF0000"/>
                </a:solidFill>
              </a:rPr>
              <a:t/>
            </a:r>
            <a:br>
              <a:rPr lang="fr-FR" sz="2800" b="1" dirty="0">
                <a:solidFill>
                  <a:srgbClr val="FF0000"/>
                </a:solidFill>
              </a:rPr>
            </a:br>
            <a:endParaRPr lang="fr-FR" sz="2800" dirty="0"/>
          </a:p>
        </p:txBody>
      </p:sp>
      <p:pic>
        <p:nvPicPr>
          <p:cNvPr id="4" name="image92.png">
            <a:extLst>
              <a:ext uri="{FF2B5EF4-FFF2-40B4-BE49-F238E27FC236}">
                <a16:creationId xmlns:a16="http://schemas.microsoft.com/office/drawing/2014/main" xmlns="" id="{48F16DD2-44DC-45C6-97B7-1E3029F6DC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6204" y="2047934"/>
            <a:ext cx="7254673" cy="3431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1B0E1E8-EE6D-4F51-82A2-CEDA944DC1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5714" y="2599471"/>
            <a:ext cx="6348268" cy="27881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B8CE682-025A-41A1-B2F7-3D4AF324A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B322585-40BA-405A-9D80-8ED4C6252F68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70BBEB-847F-4D93-BB89-CFE4BAAF9E20}"/>
              </a:ext>
            </a:extLst>
          </p:cNvPr>
          <p:cNvSpPr/>
          <p:nvPr/>
        </p:nvSpPr>
        <p:spPr>
          <a:xfrm>
            <a:off x="916204" y="1149402"/>
            <a:ext cx="5096267" cy="506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ts val="3680"/>
              </a:lnSpc>
            </a:pP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encours quasiment 100% à taux fixe …</a:t>
            </a:r>
            <a:r>
              <a:rPr lang="fr-FR" sz="11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FR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054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6B3BC86-DF66-4234-A085-8AE43DA5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5440" algn="just">
              <a:spcBef>
                <a:spcPts val="400"/>
              </a:spcBef>
              <a:tabLst>
                <a:tab pos="947420" algn="l"/>
                <a:tab pos="3350895" algn="l"/>
                <a:tab pos="4312285" algn="l"/>
                <a:tab pos="5276215" algn="l"/>
                <a:tab pos="6687820" algn="l"/>
                <a:tab pos="8574405" algn="l"/>
              </a:tabLst>
            </a:pP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	responsable d’un taux moyen supérieur à celui de la strate</a:t>
            </a:r>
            <a:endParaRPr lang="fr-FR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image95.png">
            <a:extLst>
              <a:ext uri="{FF2B5EF4-FFF2-40B4-BE49-F238E27FC236}">
                <a16:creationId xmlns:a16="http://schemas.microsoft.com/office/drawing/2014/main" xmlns="" id="{70F6B158-06C7-4AC5-A8E8-AF15584FF1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7553" y="1690688"/>
            <a:ext cx="7076190" cy="2285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8DEE63B-00DB-4B07-8FE7-2401FC324D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199" y="1985308"/>
            <a:ext cx="8993697" cy="38534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2F0F036-88AF-4565-AA8A-3C2173ABE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ED7471F-06DA-4B49-A440-985321C372AC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004768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7.png">
            <a:extLst>
              <a:ext uri="{FF2B5EF4-FFF2-40B4-BE49-F238E27FC236}">
                <a16:creationId xmlns:a16="http://schemas.microsoft.com/office/drawing/2014/main" xmlns="" id="{80C8BF26-6F30-414A-AA58-0ED4C3E208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138" y="1214419"/>
            <a:ext cx="6490335" cy="2101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C47C919-A750-4AFF-A64F-E38DB551CB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8358" y="1816677"/>
            <a:ext cx="8941260" cy="38269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0F2C00A-EF9F-419E-8B65-E5130DDBD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013B453-9BE8-4B3E-8C0B-0442DFA3551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BE4E43-CA26-4B40-8412-215B1F624E23}"/>
              </a:ext>
            </a:extLst>
          </p:cNvPr>
          <p:cNvSpPr/>
          <p:nvPr/>
        </p:nvSpPr>
        <p:spPr>
          <a:xfrm>
            <a:off x="1045167" y="2860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5440" algn="just">
              <a:spcBef>
                <a:spcPts val="400"/>
              </a:spcBef>
            </a:pP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Une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durée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résiduelle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baisse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fr-FR" sz="2000" spc="28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inférieure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 la moyenne</a:t>
            </a:r>
            <a:endParaRPr lang="fr-FR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32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1C36FC-051D-405C-881A-C645351755D4}"/>
              </a:ext>
            </a:extLst>
          </p:cNvPr>
          <p:cNvSpPr/>
          <p:nvPr/>
        </p:nvSpPr>
        <p:spPr>
          <a:xfrm>
            <a:off x="1285714" y="520505"/>
            <a:ext cx="8772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440" algn="just">
              <a:spcBef>
                <a:spcPts val="400"/>
              </a:spcBef>
            </a:pP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Une</a:t>
            </a:r>
            <a:r>
              <a:rPr lang="fr-FR" sz="2000" spc="275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dette classée 100% 1A au sens de la Charte de Bonne Conduite</a:t>
            </a:r>
            <a:endParaRPr lang="fr-FR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33DF836-5F92-424D-867D-62D0C9EC2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287F831-C220-4893-8133-31FC3471E865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pic>
        <p:nvPicPr>
          <p:cNvPr id="5" name="image99.png">
            <a:extLst>
              <a:ext uri="{FF2B5EF4-FFF2-40B4-BE49-F238E27FC236}">
                <a16:creationId xmlns:a16="http://schemas.microsoft.com/office/drawing/2014/main" xmlns="" id="{A4A32035-5FCE-4E5C-838B-7B33BB9FC2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4036" y="1160430"/>
            <a:ext cx="6490335" cy="2101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42AF71E-8614-482E-89C0-BEEA95FD7B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72198" y="1938665"/>
            <a:ext cx="7176183" cy="34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7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73A39B9-AB33-4592-9BBE-410ED21F3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76814" y="2239860"/>
            <a:ext cx="4418800" cy="398683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59A117D-2152-4CBC-8A17-57A048EEC9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5714" y="1604722"/>
            <a:ext cx="4000500" cy="2101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92ACB11-F103-4090-8F7F-C0F751AA9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28E8F44-0EC4-4D57-BAB3-82DD7DA17F6F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FB9232-07E6-4B01-A0D3-8786E7F7E4F4}"/>
              </a:ext>
            </a:extLst>
          </p:cNvPr>
          <p:cNvSpPr/>
          <p:nvPr/>
        </p:nvSpPr>
        <p:spPr>
          <a:xfrm>
            <a:off x="1285714" y="5205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420"/>
              </a:spcBef>
            </a:pPr>
            <a:r>
              <a:rPr lang="fr-FR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Données DGFiP : un ratio encours de dette / recettes de fonctionnement performant et éloigné du seuil limite de 100%</a:t>
            </a:r>
            <a:endParaRPr lang="fr-FR" sz="105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212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B80C683-A6F6-4BB4-82C6-F5F840C31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8467" y="1531875"/>
            <a:ext cx="4000500" cy="2101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3749450-A753-4D5F-A359-4615C41ECC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03815" y="2037916"/>
            <a:ext cx="4262386" cy="3922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053410A-5101-40B5-B803-EB291F3B2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6D66BFE-4246-483D-B0BC-8E6B180B87F5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0AD35B-C6B2-4EAE-B403-FDC2B8393BA9}"/>
              </a:ext>
            </a:extLst>
          </p:cNvPr>
          <p:cNvSpPr/>
          <p:nvPr/>
        </p:nvSpPr>
        <p:spPr>
          <a:xfrm>
            <a:off x="997511" y="4781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420"/>
              </a:spcBef>
            </a:pPr>
            <a:r>
              <a:rPr lang="fr-FR" dirty="0">
                <a:solidFill>
                  <a:srgbClr val="16295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Données DGFiP : une capacité de désendettement très performante sur l’ensemble de la période</a:t>
            </a:r>
            <a:endParaRPr lang="fr-FR" sz="105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24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B007F-3D9F-4CA0-A449-ACB99D18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900"/>
            <a:ext cx="10515600" cy="54054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/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b="1" dirty="0">
                <a:solidFill>
                  <a:srgbClr val="FF0000"/>
                </a:solidFill>
              </a:rPr>
              <a:t/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b="1" dirty="0">
                <a:solidFill>
                  <a:srgbClr val="FF0000"/>
                </a:solidFill>
              </a:rPr>
              <a:t>I - Rapport synthétique de la rétrospective 2019 (2014 à 2018)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dirty="0"/>
              <a:t>	</a:t>
            </a:r>
            <a:br>
              <a:rPr lang="fr-FR" sz="2800" dirty="0"/>
            </a:br>
            <a:endParaRPr lang="fr-FR" sz="28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B8BF323-AFB0-4B61-89FC-9972DCF0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9" y="1030514"/>
            <a:ext cx="10795001" cy="5146449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1 - les données générales et le résultat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3663424-2A49-498A-80A7-94FA762F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87" y="2079738"/>
            <a:ext cx="11271814" cy="31198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D96FAA2-2BC2-4DD3-B995-AC4DBBB6A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809DF6D-B9C9-4B30-949B-3CB537F2C777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FDB1C15-2240-4B47-A54C-B5B6FE5E132C}"/>
              </a:ext>
            </a:extLst>
          </p:cNvPr>
          <p:cNvSpPr txBox="1"/>
          <p:nvPr/>
        </p:nvSpPr>
        <p:spPr>
          <a:xfrm>
            <a:off x="361387" y="4982632"/>
            <a:ext cx="895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*Les données sont exprimées en recettes et dépenses réelles de fonctionnement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0A89C77-CF4E-4BCB-8929-D15D1913A54D}"/>
              </a:ext>
            </a:extLst>
          </p:cNvPr>
          <p:cNvSpPr txBox="1"/>
          <p:nvPr/>
        </p:nvSpPr>
        <p:spPr>
          <a:xfrm>
            <a:off x="5018677" y="1970882"/>
            <a:ext cx="6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7124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B9CFF2B-4399-4E60-9160-2F8616AB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3" y="2492767"/>
            <a:ext cx="11537498" cy="193688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A4C0F5D-784F-4260-8583-AFD046AA7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E3EB9D3-B6CC-4CB8-A8E0-BE7FFF0CEE41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863" y="1608667"/>
            <a:ext cx="418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>
              <a:spcAft>
                <a:spcPts val="0"/>
              </a:spcAft>
            </a:pPr>
            <a:r>
              <a:rPr lang="fr-FR" sz="2400" b="1" u="sng" dirty="0">
                <a:solidFill>
                  <a:srgbClr val="005C73"/>
                </a:solidFill>
                <a:latin typeface="Arial" panose="020B0604020202020204" pitchFamily="34" charset="0"/>
                <a:ea typeface="MS Mincho"/>
              </a:rPr>
              <a:t>1.2 - L'endettement</a:t>
            </a:r>
            <a:endParaRPr lang="fr-FR" sz="24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68022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793BC2B0-0ABC-4B72-8C36-1E956A04A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14075"/>
              </p:ext>
            </p:extLst>
          </p:nvPr>
        </p:nvGraphicFramePr>
        <p:xfrm>
          <a:off x="462951" y="1216323"/>
          <a:ext cx="11266097" cy="1025911"/>
        </p:xfrm>
        <a:graphic>
          <a:graphicData uri="http://schemas.openxmlformats.org/drawingml/2006/table">
            <a:tbl>
              <a:tblPr/>
              <a:tblGrid>
                <a:gridCol w="11266097">
                  <a:extLst>
                    <a:ext uri="{9D8B030D-6E8A-4147-A177-3AD203B41FA5}">
                      <a16:colId xmlns:a16="http://schemas.microsoft.com/office/drawing/2014/main" xmlns="" val="3831940510"/>
                    </a:ext>
                  </a:extLst>
                </a:gridCol>
              </a:tblGrid>
              <a:tr h="1025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017520" algn="r"/>
                        </a:tabLst>
                      </a:pPr>
                      <a:r>
                        <a:rPr lang="fr-FR" sz="2000" b="1" spc="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2 - les soldes intermédiaires de gestion</a:t>
                      </a:r>
                      <a:endParaRPr lang="fr-FR" sz="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fr-FR" sz="1600" u="none" strike="noStrike" dirty="0">
                          <a:solidFill>
                            <a:srgbClr val="005C7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fr-FR" sz="1600" b="1" u="sng" dirty="0">
                          <a:solidFill>
                            <a:srgbClr val="005C7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2.1 - Les épargnes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752196"/>
                  </a:ext>
                </a:extLst>
              </a:tr>
            </a:tbl>
          </a:graphicData>
        </a:graphic>
      </p:graphicFrame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9C65AD79-C226-4792-85A0-0FD34EBB3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72" y="2061108"/>
            <a:ext cx="10348024" cy="27357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ED06D43-2156-4175-88DA-D3E0BCCA3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B5DB700-BEDA-4FE5-9CB4-FC539A03E8F5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01436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DEB1E55D-6B95-4323-8878-FB281DB53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567" y="895350"/>
            <a:ext cx="4961564" cy="52077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F12B259-5BB1-47C5-A8C3-24E677C23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8858546-1CF0-43AE-809C-88993B9F46FA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399679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B523F0F-7F9E-4CAF-AEA0-89648A23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14" y="517630"/>
            <a:ext cx="10602027" cy="2887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BEF4C6A-B854-41EA-BFDF-043AC9BD2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733" y="1433522"/>
            <a:ext cx="7096989" cy="39427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B53930B-D0D9-4321-A519-8F824353A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5579787-E3C9-4736-9C36-9CDC01648159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50181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F23F683C-2958-4D89-807D-BED33154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14" y="769258"/>
            <a:ext cx="10515600" cy="5538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3 - LE NIVEAU DE L'ENDETTEMENT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409AAFFB-DDD2-44F1-8B92-8439F7834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94983"/>
              </p:ext>
            </p:extLst>
          </p:nvPr>
        </p:nvGraphicFramePr>
        <p:xfrm>
          <a:off x="1018177" y="1345916"/>
          <a:ext cx="7182393" cy="611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82393">
                  <a:extLst>
                    <a:ext uri="{9D8B030D-6E8A-4147-A177-3AD203B41FA5}">
                      <a16:colId xmlns:a16="http://schemas.microsoft.com/office/drawing/2014/main" xmlns="" val="1672088680"/>
                    </a:ext>
                  </a:extLst>
                </a:gridCol>
              </a:tblGrid>
              <a:tr h="592152">
                <a:tc>
                  <a:txBody>
                    <a:bodyPr/>
                    <a:lstStyle/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fr-FR" sz="1600" b="1" u="sng" dirty="0">
                          <a:solidFill>
                            <a:srgbClr val="005C7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3.1 - Encours de dette et annuité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fr-FR" sz="1200" b="1" u="none" strike="noStrike" dirty="0">
                          <a:solidFill>
                            <a:srgbClr val="005C7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 eaLnBrk="0">
                        <a:spcAft>
                          <a:spcPts val="0"/>
                        </a:spcAft>
                      </a:pPr>
                      <a:r>
                        <a:rPr lang="fr-FR" sz="1200" b="1" u="none" strike="noStrike" dirty="0">
                          <a:solidFill>
                            <a:srgbClr val="005C73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 eaLnBrk="0"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614322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2F5A9ED-C487-42D4-99CA-127FC45E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77" y="1906599"/>
            <a:ext cx="9307285" cy="24475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E2417C2-DD9A-4F04-A8E1-CD6C0C3E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"/>
            <a:ext cx="1285714" cy="90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791D997-1C63-4E9C-ADB5-8B24410886BB}"/>
              </a:ext>
            </a:extLst>
          </p:cNvPr>
          <p:cNvSpPr txBox="1"/>
          <p:nvPr/>
        </p:nvSpPr>
        <p:spPr>
          <a:xfrm>
            <a:off x="10319658" y="6353759"/>
            <a:ext cx="2236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Service Financier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Mairie de Mauguio Carnon</a:t>
            </a:r>
          </a:p>
        </p:txBody>
      </p:sp>
    </p:spTree>
    <p:extLst>
      <p:ext uri="{BB962C8B-B14F-4D97-AF65-F5344CB8AC3E}">
        <p14:creationId xmlns:p14="http://schemas.microsoft.com/office/powerpoint/2010/main" val="160140528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2048</Words>
  <Application>Microsoft Office PowerPoint</Application>
  <PresentationFormat>Grand écran</PresentationFormat>
  <Paragraphs>823</Paragraphs>
  <Slides>36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Gill Sans MT</vt:lpstr>
      <vt:lpstr>MS Mincho</vt:lpstr>
      <vt:lpstr>Times New Roman</vt:lpstr>
      <vt:lpstr>1_Thème Office</vt:lpstr>
      <vt:lpstr>Document</vt:lpstr>
      <vt:lpstr>Présentation PowerPoint</vt:lpstr>
      <vt:lpstr>Présentation PowerPoint</vt:lpstr>
      <vt:lpstr>Présentation PowerPoint</vt:lpstr>
      <vt:lpstr>  I - Rapport synthétique de la rétrospective 2019 (2014 à 2018)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des effectifs permanents</vt:lpstr>
      <vt:lpstr>Evolution des effectifs permanents</vt:lpstr>
      <vt:lpstr>Evolution des effectifs permanents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 - Gestion active de la dette  </vt:lpstr>
      <vt:lpstr>… responsable d’un taux moyen supérieur à celui de la strate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stagiaire_compta</dc:creator>
  <cp:lastModifiedBy>stagiaire_compta</cp:lastModifiedBy>
  <cp:revision>87</cp:revision>
  <cp:lastPrinted>2019-06-24T09:49:05Z</cp:lastPrinted>
  <dcterms:created xsi:type="dcterms:W3CDTF">2019-06-13T12:05:30Z</dcterms:created>
  <dcterms:modified xsi:type="dcterms:W3CDTF">2019-06-25T12:01:22Z</dcterms:modified>
</cp:coreProperties>
</file>